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3.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Lst>
  <p:notesMasterIdLst>
    <p:notesMasterId r:id="rId59"/>
  </p:notesMasterIdLst>
  <p:handoutMasterIdLst>
    <p:handoutMasterId r:id="rId60"/>
  </p:handoutMasterIdLst>
  <p:sldIdLst>
    <p:sldId id="360" r:id="rId4"/>
    <p:sldId id="364" r:id="rId5"/>
    <p:sldId id="304" r:id="rId6"/>
    <p:sldId id="305" r:id="rId7"/>
    <p:sldId id="306" r:id="rId8"/>
    <p:sldId id="307" r:id="rId9"/>
    <p:sldId id="308" r:id="rId10"/>
    <p:sldId id="309" r:id="rId11"/>
    <p:sldId id="362"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54" r:id="rId25"/>
    <p:sldId id="324" r:id="rId26"/>
    <p:sldId id="325" r:id="rId27"/>
    <p:sldId id="326" r:id="rId28"/>
    <p:sldId id="327" r:id="rId29"/>
    <p:sldId id="328" r:id="rId30"/>
    <p:sldId id="329" r:id="rId31"/>
    <p:sldId id="330" r:id="rId32"/>
    <p:sldId id="331" r:id="rId33"/>
    <p:sldId id="355" r:id="rId34"/>
    <p:sldId id="333" r:id="rId35"/>
    <p:sldId id="334" r:id="rId36"/>
    <p:sldId id="335" r:id="rId37"/>
    <p:sldId id="336" r:id="rId38"/>
    <p:sldId id="337" r:id="rId39"/>
    <p:sldId id="356" r:id="rId40"/>
    <p:sldId id="339" r:id="rId41"/>
    <p:sldId id="340" r:id="rId42"/>
    <p:sldId id="366" r:id="rId43"/>
    <p:sldId id="341" r:id="rId44"/>
    <p:sldId id="342" r:id="rId45"/>
    <p:sldId id="344" r:id="rId46"/>
    <p:sldId id="345" r:id="rId47"/>
    <p:sldId id="346" r:id="rId48"/>
    <p:sldId id="347" r:id="rId49"/>
    <p:sldId id="348" r:id="rId50"/>
    <p:sldId id="349" r:id="rId51"/>
    <p:sldId id="350" r:id="rId52"/>
    <p:sldId id="357" r:id="rId53"/>
    <p:sldId id="352" r:id="rId54"/>
    <p:sldId id="363" r:id="rId55"/>
    <p:sldId id="367" r:id="rId56"/>
    <p:sldId id="365" r:id="rId57"/>
    <p:sldId id="361" r:id="rId5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slie Long" initials="LL" lastIdx="14" clrIdx="0">
    <p:extLst>
      <p:ext uri="{19B8F6BF-5375-455C-9EA6-DF929625EA0E}">
        <p15:presenceInfo xmlns:p15="http://schemas.microsoft.com/office/powerpoint/2012/main" userId="S-1-5-21-4095628063-3556742122-3606576086-120535" providerId="AD"/>
      </p:ext>
    </p:extLst>
  </p:cmAuthor>
  <p:cmAuthor id="2" name="Susan Razik" initials="SR" lastIdx="6" clrIdx="1">
    <p:extLst>
      <p:ext uri="{19B8F6BF-5375-455C-9EA6-DF929625EA0E}">
        <p15:presenceInfo xmlns:p15="http://schemas.microsoft.com/office/powerpoint/2012/main" userId="S-1-5-21-4095628063-3556742122-3606576086-101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5EC6"/>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47" autoAdjust="0"/>
    <p:restoredTop sz="67473" autoAdjust="0"/>
  </p:normalViewPr>
  <p:slideViewPr>
    <p:cSldViewPr snapToGrid="0">
      <p:cViewPr varScale="1">
        <p:scale>
          <a:sx n="57" d="100"/>
          <a:sy n="57" d="100"/>
        </p:scale>
        <p:origin x="2026" y="43"/>
      </p:cViewPr>
      <p:guideLst/>
    </p:cSldViewPr>
  </p:slideViewPr>
  <p:notesTextViewPr>
    <p:cViewPr>
      <p:scale>
        <a:sx n="3" d="2"/>
        <a:sy n="3" d="2"/>
      </p:scale>
      <p:origin x="0" y="0"/>
    </p:cViewPr>
  </p:notesTextViewPr>
  <p:sorterViewPr>
    <p:cViewPr>
      <p:scale>
        <a:sx n="100" d="100"/>
        <a:sy n="100" d="100"/>
      </p:scale>
      <p:origin x="0" y="-10872"/>
    </p:cViewPr>
  </p:sorterViewPr>
  <p:notesViewPr>
    <p:cSldViewPr snapToGrid="0" showGuides="1">
      <p:cViewPr varScale="1">
        <p:scale>
          <a:sx n="64" d="100"/>
          <a:sy n="64" d="100"/>
        </p:scale>
        <p:origin x="3086"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152" cy="466578"/>
          </a:xfrm>
          <a:prstGeom prst="rect">
            <a:avLst/>
          </a:prstGeom>
        </p:spPr>
        <p:txBody>
          <a:bodyPr vert="horz" lIns="91809" tIns="45904" rIns="91809" bIns="45904" rtlCol="0"/>
          <a:lstStyle>
            <a:lvl1pPr algn="l">
              <a:defRPr sz="1200"/>
            </a:lvl1pPr>
          </a:lstStyle>
          <a:p>
            <a:endParaRPr lang="en-US" dirty="0"/>
          </a:p>
        </p:txBody>
      </p:sp>
      <p:sp>
        <p:nvSpPr>
          <p:cNvPr id="3" name="Date Placeholder 2"/>
          <p:cNvSpPr>
            <a:spLocks noGrp="1"/>
          </p:cNvSpPr>
          <p:nvPr>
            <p:ph type="dt" sz="quarter" idx="1"/>
          </p:nvPr>
        </p:nvSpPr>
        <p:spPr>
          <a:xfrm>
            <a:off x="3971660" y="0"/>
            <a:ext cx="3037151" cy="466578"/>
          </a:xfrm>
          <a:prstGeom prst="rect">
            <a:avLst/>
          </a:prstGeom>
        </p:spPr>
        <p:txBody>
          <a:bodyPr vert="horz" lIns="91809" tIns="45904" rIns="91809" bIns="45904" rtlCol="0"/>
          <a:lstStyle>
            <a:lvl1pPr algn="r">
              <a:defRPr sz="1200"/>
            </a:lvl1pPr>
          </a:lstStyle>
          <a:p>
            <a:fld id="{2A21D4BC-456B-4ABE-B679-B6BBDDDEFFD4}" type="datetimeFigureOut">
              <a:rPr lang="en-US" smtClean="0"/>
              <a:t>07/05/2017</a:t>
            </a:fld>
            <a:endParaRPr lang="en-US" dirty="0"/>
          </a:p>
        </p:txBody>
      </p:sp>
      <p:sp>
        <p:nvSpPr>
          <p:cNvPr id="4" name="Footer Placeholder 3"/>
          <p:cNvSpPr>
            <a:spLocks noGrp="1"/>
          </p:cNvSpPr>
          <p:nvPr>
            <p:ph type="ftr" sz="quarter" idx="2"/>
          </p:nvPr>
        </p:nvSpPr>
        <p:spPr>
          <a:xfrm>
            <a:off x="0" y="8829822"/>
            <a:ext cx="3037152" cy="466578"/>
          </a:xfrm>
          <a:prstGeom prst="rect">
            <a:avLst/>
          </a:prstGeom>
        </p:spPr>
        <p:txBody>
          <a:bodyPr vert="horz" lIns="91809" tIns="45904" rIns="91809" bIns="4590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1660" y="8829822"/>
            <a:ext cx="3037151" cy="466578"/>
          </a:xfrm>
          <a:prstGeom prst="rect">
            <a:avLst/>
          </a:prstGeom>
        </p:spPr>
        <p:txBody>
          <a:bodyPr vert="horz" lIns="91809" tIns="45904" rIns="91809" bIns="45904" rtlCol="0" anchor="b"/>
          <a:lstStyle>
            <a:lvl1pPr algn="r">
              <a:defRPr sz="1200"/>
            </a:lvl1pPr>
          </a:lstStyle>
          <a:p>
            <a:fld id="{B015695D-B6C9-4CFD-9084-471C15753579}" type="slidenum">
              <a:rPr lang="en-US" smtClean="0"/>
              <a:t>‹#›</a:t>
            </a:fld>
            <a:endParaRPr lang="en-US" dirty="0"/>
          </a:p>
        </p:txBody>
      </p:sp>
    </p:spTree>
    <p:extLst>
      <p:ext uri="{BB962C8B-B14F-4D97-AF65-F5344CB8AC3E}">
        <p14:creationId xmlns:p14="http://schemas.microsoft.com/office/powerpoint/2010/main" val="399935078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12875" y="641350"/>
            <a:ext cx="4184650" cy="3138488"/>
          </a:xfrm>
          <a:prstGeom prst="rect">
            <a:avLst/>
          </a:prstGeom>
          <a:noFill/>
          <a:ln w="12700">
            <a:solidFill>
              <a:prstClr val="black"/>
            </a:solidFill>
          </a:ln>
        </p:spPr>
        <p:txBody>
          <a:bodyPr vert="horz" lIns="93160" tIns="46580" rIns="93160" bIns="46580" rtlCol="0" anchor="ctr"/>
          <a:lstStyle/>
          <a:p>
            <a:endParaRPr lang="en-US" dirty="0"/>
          </a:p>
        </p:txBody>
      </p:sp>
      <p:sp>
        <p:nvSpPr>
          <p:cNvPr id="5" name="Notes Placeholder 4"/>
          <p:cNvSpPr>
            <a:spLocks noGrp="1"/>
          </p:cNvSpPr>
          <p:nvPr>
            <p:ph type="body" sz="quarter" idx="3"/>
          </p:nvPr>
        </p:nvSpPr>
        <p:spPr>
          <a:xfrm>
            <a:off x="701041" y="4006326"/>
            <a:ext cx="5608320" cy="4612690"/>
          </a:xfrm>
          <a:prstGeom prst="rect">
            <a:avLst/>
          </a:prstGeom>
        </p:spPr>
        <p:txBody>
          <a:bodyPr vert="horz" lIns="93160" tIns="46580" rIns="93160" bIns="46580" rtlCol="0"/>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60" tIns="46580" rIns="93160" bIns="46580" rtlCol="0" anchor="b"/>
          <a:lstStyle>
            <a:lvl1pPr algn="r">
              <a:defRPr sz="1200"/>
            </a:lvl1pPr>
          </a:lstStyle>
          <a:p>
            <a:fld id="{0B77B103-16DD-4E5B-B7FE-8CB91BD629A9}" type="slidenum">
              <a:rPr lang="en-US" smtClean="0"/>
              <a:t>‹#›</a:t>
            </a:fld>
            <a:endParaRPr lang="en-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spcBef>
        <a:spcPts val="600"/>
      </a:spcBef>
      <a:defRPr sz="1200" kern="1200">
        <a:solidFill>
          <a:schemeClr val="tx1"/>
        </a:solidFill>
        <a:latin typeface="+mn-lt"/>
        <a:ea typeface="+mn-ea"/>
        <a:cs typeface="+mn-cs"/>
      </a:defRPr>
    </a:lvl1pPr>
    <a:lvl2pPr marL="171450" indent="-117475" algn="l" defTabSz="914400" rtl="0" eaLnBrk="1" latinLnBrk="0" hangingPunct="1">
      <a:spcBef>
        <a:spcPts val="600"/>
      </a:spcBef>
      <a:buFont typeface="Wingdings" panose="05000000000000000000" pitchFamily="2" charset="2"/>
      <a:buChar char="§"/>
      <a:defRPr sz="1200" kern="1200">
        <a:solidFill>
          <a:schemeClr val="tx1"/>
        </a:solidFill>
        <a:latin typeface="+mn-lt"/>
        <a:ea typeface="+mn-ea"/>
        <a:cs typeface="+mn-cs"/>
      </a:defRPr>
    </a:lvl2pPr>
    <a:lvl3pPr marL="290513" indent="-119063" algn="l" defTabSz="914400" rtl="0" eaLnBrk="1" latinLnBrk="0" hangingPunct="1">
      <a:spcBef>
        <a:spcPts val="600"/>
      </a:spcBef>
      <a:buFont typeface="Arial" panose="020B0604020202020204" pitchFamily="34" charset="0"/>
      <a:buChar char="•"/>
      <a:defRPr sz="1200" kern="1200">
        <a:solidFill>
          <a:schemeClr val="tx1"/>
        </a:solidFill>
        <a:latin typeface="+mn-lt"/>
        <a:ea typeface="+mn-ea"/>
        <a:cs typeface="+mn-cs"/>
      </a:defRPr>
    </a:lvl3pPr>
    <a:lvl4pPr marL="1371600" algn="l" defTabSz="914400" rtl="0" eaLnBrk="1" latinLnBrk="0" hangingPunct="1">
      <a:spcBef>
        <a:spcPts val="600"/>
      </a:spcBef>
      <a:defRPr sz="1200" kern="1200">
        <a:solidFill>
          <a:schemeClr val="tx1"/>
        </a:solidFill>
        <a:latin typeface="+mn-lt"/>
        <a:ea typeface="+mn-ea"/>
        <a:cs typeface="+mn-cs"/>
      </a:defRPr>
    </a:lvl4pPr>
    <a:lvl5pPr marL="1828800" algn="l" defTabSz="914400" rtl="0" eaLnBrk="1" latinLnBrk="0" hangingPunct="1">
      <a:spcBef>
        <a:spcPts val="600"/>
      </a:spcBef>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ssa.gov/planners/disability/dqualify4.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socialsecurity.gov/"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www.socialsecurity.gov/disability"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socialsecurity.gov/compassionateallowances"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ssa.gov/pubs/?topic=Disability"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ssa.gov/pubs/EN-05-10540.pdf"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ssa.gov/ssi/text-other-ussi.htm"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www.insurekidsnow.gov/"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medicare.gov/Pubs/pdf/11445-4-Programs-that-Can-Help-You-Pay-Your.pdf"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www.medicare.gov/contacts" TargetMode="External"/><Relationship Id="rId2" Type="http://schemas.openxmlformats.org/officeDocument/2006/relationships/slide" Target="../slides/slide49.xml"/><Relationship Id="rId1" Type="http://schemas.openxmlformats.org/officeDocument/2006/relationships/notesMaster" Target="../notesMasters/notesMaster1.xml"/><Relationship Id="rId4" Type="http://schemas.openxmlformats.org/officeDocument/2006/relationships/hyperlink" Target="http://www.socialsecurity.gov/"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kff.org/medicare/issue-brief/medicares-role-for-people-under-age-65-with-disabilities/"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ssa.gov/disabilityfacts/facts.html" TargetMode="Externa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www.ssa.gov/redbook"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slide" Target="../slides/slide55.xml"/><Relationship Id="rId1" Type="http://schemas.openxmlformats.org/officeDocument/2006/relationships/notesMaster" Target="../notesMasters/notesMaster1.xml"/><Relationship Id="rId4" Type="http://schemas.openxmlformats.org/officeDocument/2006/relationships/hyperlink" Target="mailto:training@cms.hhs.gov"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ocialsecurity.gov/disabilityfact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socialsecurity.gov/OACT/COLA/sga.html"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sa.gov/disability/professionals/bluebook/AdultListings.htm"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enters for Medicare and Medicaid Services National Training Program Module 7 Medicare Preventive Services" title="Cover Page"/>
          <p:cNvSpPr>
            <a:spLocks noGrp="1" noRot="1" noChangeAspect="1"/>
          </p:cNvSpPr>
          <p:nvPr>
            <p:ph type="sldImg"/>
          </p:nvPr>
        </p:nvSpPr>
        <p:spPr>
          <a:xfrm>
            <a:off x="1362075" y="806450"/>
            <a:ext cx="4141788" cy="3106738"/>
          </a:xfrm>
        </p:spPr>
      </p:sp>
      <p:sp>
        <p:nvSpPr>
          <p:cNvPr id="3" name="Notes Placeholder 2"/>
          <p:cNvSpPr>
            <a:spLocks noGrp="1"/>
          </p:cNvSpPr>
          <p:nvPr>
            <p:ph type="body" idx="1"/>
          </p:nvPr>
        </p:nvSpPr>
        <p:spPr/>
        <p:txBody>
          <a:bodyPr/>
          <a:lstStyle/>
          <a:p>
            <a:pPr>
              <a:spcBef>
                <a:spcPts val="627"/>
              </a:spcBef>
            </a:pPr>
            <a:r>
              <a:rPr lang="en-US" dirty="0" smtClean="0"/>
              <a:t>Module 13 explains Medicare and other programs for people with disabilities. This training module was developed and approved by the Centers for Medicare &amp; Medicaid Services (CMS), the federal agency that administers Medicare, Medicaid, the Children’s Health Insurance</a:t>
            </a:r>
            <a:r>
              <a:rPr lang="en-US" baseline="0" dirty="0" smtClean="0"/>
              <a:t> </a:t>
            </a:r>
            <a:r>
              <a:rPr lang="en-US" dirty="0" smtClean="0"/>
              <a:t>Program (CHIP), and the Federally-facilitated Health Insurance Marketplace. </a:t>
            </a:r>
          </a:p>
          <a:p>
            <a:pPr>
              <a:spcBef>
                <a:spcPts val="627"/>
              </a:spcBef>
            </a:pPr>
            <a:r>
              <a:rPr lang="en-US" dirty="0" smtClean="0"/>
              <a:t>The information in this module was correct as of </a:t>
            </a:r>
            <a:r>
              <a:rPr lang="en-US" dirty="0" smtClean="0"/>
              <a:t>July </a:t>
            </a:r>
            <a:r>
              <a:rPr lang="en-US" dirty="0" smtClean="0"/>
              <a:t>2017. To check for an updated version, visit </a:t>
            </a:r>
            <a:r>
              <a:rPr lang="en-US" dirty="0" smtClean="0">
                <a:hlinkClick r:id="rId3"/>
              </a:rPr>
              <a:t>CMS.gov/outreach-and-education/training/cmsnationaltrainingprogram/index.html</a:t>
            </a:r>
            <a:r>
              <a:rPr lang="en-US" dirty="0" smtClean="0"/>
              <a:t>. </a:t>
            </a:r>
          </a:p>
          <a:p>
            <a:pPr>
              <a:spcBef>
                <a:spcPts val="627"/>
              </a:spcBef>
            </a:pPr>
            <a:r>
              <a:rPr lang="en-US" dirty="0" smtClean="0"/>
              <a:t>The CMS National Training Program provides this as an informational resource for our partners. It’s not a legal document or intended for press purposes. The press can contact the CMS Press Office at </a:t>
            </a:r>
            <a:r>
              <a:rPr lang="en-US" dirty="0" smtClean="0">
                <a:hlinkClick r:id="rId4"/>
              </a:rPr>
              <a:t>press@cms.hhs.gov</a:t>
            </a:r>
            <a:r>
              <a:rPr lang="en-US" dirty="0" smtClean="0"/>
              <a:t>. Official Medicare Program legal guidance is contained in the relevant statutes, regulations, and rulings.</a:t>
            </a:r>
          </a:p>
        </p:txBody>
      </p:sp>
    </p:spTree>
    <p:extLst>
      <p:ext uri="{BB962C8B-B14F-4D97-AF65-F5344CB8AC3E}">
        <p14:creationId xmlns:p14="http://schemas.microsoft.com/office/powerpoint/2010/main" val="17978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92500" lnSpcReduction="10000"/>
          </a:bodyPr>
          <a:lstStyle/>
          <a:p>
            <a:r>
              <a:rPr lang="en-US" dirty="0" smtClean="0"/>
              <a:t>The people who can get Social Security Disability Insurance include</a:t>
            </a:r>
          </a:p>
          <a:p>
            <a:pPr lvl="1"/>
            <a:r>
              <a:rPr lang="en-US" dirty="0" smtClean="0"/>
              <a:t>The worker, if he or she paid enough into Social Security (SSA) to qualify </a:t>
            </a:r>
          </a:p>
          <a:p>
            <a:pPr lvl="1"/>
            <a:r>
              <a:rPr lang="en-US" dirty="0" smtClean="0"/>
              <a:t>A spouse</a:t>
            </a:r>
          </a:p>
          <a:p>
            <a:pPr lvl="2"/>
            <a:r>
              <a:rPr lang="en-US" dirty="0" smtClean="0"/>
              <a:t>At 62 or older</a:t>
            </a:r>
          </a:p>
          <a:p>
            <a:pPr lvl="2"/>
            <a:r>
              <a:rPr lang="en-US" dirty="0" smtClean="0"/>
              <a:t>At any age if caring for a child who’s under 16 or disabled</a:t>
            </a:r>
          </a:p>
          <a:p>
            <a:pPr lvl="2"/>
            <a:r>
              <a:rPr lang="en-US" dirty="0" smtClean="0"/>
              <a:t>At 50 if the person applying is a disabled widow(er) </a:t>
            </a:r>
          </a:p>
          <a:p>
            <a:pPr marL="463550" lvl="3" indent="-176213">
              <a:buSzPct val="50000"/>
              <a:buFont typeface="Wingdings" panose="05000000000000000000" pitchFamily="2" charset="2"/>
              <a:buChar char="q"/>
            </a:pPr>
            <a:r>
              <a:rPr lang="en-US" dirty="0" smtClean="0"/>
              <a:t>If </a:t>
            </a:r>
            <a:r>
              <a:rPr lang="en-US" dirty="0"/>
              <a:t>something happens to a worker, benefits may be payable to their widow, widower or surviving divorced spouse with a disability if the following conditions are </a:t>
            </a:r>
            <a:r>
              <a:rPr lang="en-US" dirty="0" smtClean="0"/>
              <a:t>met:</a:t>
            </a:r>
          </a:p>
          <a:p>
            <a:pPr marL="635000" lvl="4" indent="-171450">
              <a:buSzPct val="50000"/>
              <a:buFont typeface="Courier New" panose="02070309020205020404" pitchFamily="49" charset="0"/>
              <a:buChar char="o"/>
            </a:pPr>
            <a:r>
              <a:rPr lang="en-US" dirty="0" smtClean="0"/>
              <a:t>He </a:t>
            </a:r>
            <a:r>
              <a:rPr lang="en-US" dirty="0"/>
              <a:t>or she is between ages 50 and </a:t>
            </a:r>
            <a:r>
              <a:rPr lang="en-US" dirty="0" smtClean="0"/>
              <a:t>60,</a:t>
            </a:r>
          </a:p>
          <a:p>
            <a:pPr marL="635000" lvl="4" indent="-171450">
              <a:buSzPct val="50000"/>
              <a:buFont typeface="Courier New" panose="02070309020205020404" pitchFamily="49" charset="0"/>
              <a:buChar char="o"/>
            </a:pPr>
            <a:r>
              <a:rPr lang="en-US" dirty="0" smtClean="0"/>
              <a:t>Their </a:t>
            </a:r>
            <a:r>
              <a:rPr lang="en-US" dirty="0"/>
              <a:t>condition meets the </a:t>
            </a:r>
            <a:r>
              <a:rPr lang="en-US" dirty="0">
                <a:hlinkClick r:id="rId3"/>
              </a:rPr>
              <a:t>definition of disability</a:t>
            </a:r>
            <a:r>
              <a:rPr lang="en-US" dirty="0"/>
              <a:t> for adults, </a:t>
            </a:r>
            <a:r>
              <a:rPr lang="en-US" dirty="0" smtClean="0"/>
              <a:t>and</a:t>
            </a:r>
          </a:p>
          <a:p>
            <a:pPr marL="635000" lvl="4" indent="-171450">
              <a:buSzPct val="50000"/>
              <a:buFont typeface="Courier New" panose="02070309020205020404" pitchFamily="49" charset="0"/>
              <a:buChar char="o"/>
            </a:pPr>
            <a:r>
              <a:rPr lang="en-US" dirty="0" smtClean="0"/>
              <a:t>The </a:t>
            </a:r>
            <a:r>
              <a:rPr lang="en-US" dirty="0"/>
              <a:t>disability started before or within seven years of the worker's </a:t>
            </a:r>
            <a:r>
              <a:rPr lang="en-US" dirty="0" smtClean="0"/>
              <a:t>death</a:t>
            </a:r>
            <a:endParaRPr lang="en-US" dirty="0"/>
          </a:p>
          <a:p>
            <a:pPr lvl="1"/>
            <a:r>
              <a:rPr lang="en-US" dirty="0" smtClean="0"/>
              <a:t>Divorced spouses may qualify if</a:t>
            </a:r>
          </a:p>
          <a:p>
            <a:pPr lvl="2"/>
            <a:r>
              <a:rPr lang="en-US" dirty="0" smtClean="0"/>
              <a:t>Married to the worker for at least 10 years</a:t>
            </a:r>
          </a:p>
          <a:p>
            <a:pPr lvl="2"/>
            <a:r>
              <a:rPr lang="en-US" dirty="0" smtClean="0"/>
              <a:t>Unmarried</a:t>
            </a:r>
          </a:p>
          <a:p>
            <a:pPr lvl="2"/>
            <a:r>
              <a:rPr lang="en-US" dirty="0" smtClean="0"/>
              <a:t>Not entitled to a higher Social Security benefit on his or her own record </a:t>
            </a:r>
          </a:p>
          <a:p>
            <a:pPr lvl="1"/>
            <a:r>
              <a:rPr lang="en-US" dirty="0" smtClean="0"/>
              <a:t>A child</a:t>
            </a:r>
          </a:p>
          <a:p>
            <a:pPr lvl="2"/>
            <a:r>
              <a:rPr lang="en-US" dirty="0" smtClean="0"/>
              <a:t>A child under 18 may be disabled, but SSA doesn’t need to consider the child's disability when deciding if he or she qualifies for benefits as a person’s dependent. The child's benefits normally stop at 18, unless he or she is a full-time student (benefits can continue until 19), or is disabled</a:t>
            </a:r>
          </a:p>
          <a:p>
            <a:pPr lvl="2"/>
            <a:r>
              <a:rPr lang="en-US" dirty="0" smtClean="0"/>
              <a:t>Not married and disabled before 22</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757086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In general, to get disability benefits, you must meet 2 different earnings tests: </a:t>
            </a:r>
          </a:p>
          <a:p>
            <a:pPr marL="172142" indent="-172142">
              <a:buFont typeface="Wingdings" panose="05000000000000000000" pitchFamily="2" charset="2"/>
              <a:buChar char="§"/>
            </a:pPr>
            <a:r>
              <a:rPr lang="en-US" dirty="0" smtClean="0"/>
              <a:t>A “recent work” test based on your age at the time you became disabled</a:t>
            </a:r>
          </a:p>
          <a:p>
            <a:pPr marL="172142" indent="-172142">
              <a:buFont typeface="Wingdings" panose="05000000000000000000" pitchFamily="2" charset="2"/>
              <a:buChar char="§"/>
            </a:pPr>
            <a:r>
              <a:rPr lang="en-US" dirty="0" smtClean="0"/>
              <a:t>A “duration of work” test to show that you worked long enough under Social Security</a:t>
            </a:r>
          </a:p>
          <a:p>
            <a:r>
              <a:rPr lang="en-US" dirty="0" smtClean="0"/>
              <a:t>Certain blind workers only have to meet the “duration of work” test. </a:t>
            </a:r>
          </a:p>
          <a:p>
            <a:r>
              <a:rPr lang="en-US" dirty="0" smtClean="0"/>
              <a:t>Qualifying for Social Security Disability Insurance is determined by your Social Security working credits (also called quarters of coverage) that</a:t>
            </a:r>
            <a:r>
              <a:rPr lang="en-US" baseline="0" dirty="0" smtClean="0"/>
              <a:t> a</a:t>
            </a:r>
            <a:r>
              <a:rPr lang="en-US" dirty="0" smtClean="0"/>
              <a:t>re based on your earnings. In 2017, you get 1 credit for each $1,300 of earnings (changes annually), up to the maximum of 4 credits per year. </a:t>
            </a:r>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860841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table shows the rules for how much work you need for the “recent work” test based on your age when your disability began. </a:t>
            </a:r>
          </a:p>
          <a:p>
            <a:pPr lvl="1"/>
            <a:r>
              <a:rPr lang="en-US" dirty="0" smtClean="0"/>
              <a:t>If you became disabled before 24, you generally need 1½ years of work (6 credits) in the 3 years before you became disabled.</a:t>
            </a:r>
          </a:p>
          <a:p>
            <a:pPr lvl="1"/>
            <a:r>
              <a:rPr lang="en-US" dirty="0" smtClean="0"/>
              <a:t>If you became disabled between 24 and 31, you generally need work credits for half of the time between 21 and the age you became disabled.</a:t>
            </a:r>
          </a:p>
          <a:p>
            <a:pPr lvl="2"/>
            <a:r>
              <a:rPr lang="en-US" dirty="0" smtClean="0"/>
              <a:t>For example, if you became disabled at 27, then you'd need 3 years of work out of the 6-year period (from 21 to 27).</a:t>
            </a:r>
          </a:p>
          <a:p>
            <a:pPr lvl="1"/>
            <a:r>
              <a:rPr lang="en-US" dirty="0" smtClean="0"/>
              <a:t>If you were 31 or older when you became disabled, you must have at least 20 credits in the 10 years immediately before you became disabled.</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7570862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table shows examples of how much work you need to meet the “duration of work test” if you become disabled at various ages. For the “duration of work” test, your work doesn’t have to fall within a certain period of time.</a:t>
            </a:r>
          </a:p>
          <a:p>
            <a:r>
              <a:rPr lang="en-US" dirty="0" smtClean="0"/>
              <a:t>Certain blind workers only have to meet the “duration of work” test. </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757086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In most cases, there’s a waiting period of 5 full calendar months from the time your disability began, until your Social Security Disability Insurance benefits can begin. Once your application is approved, you’ll get your first Social Security benefit starting on the 6th full month after the date your disability began. </a:t>
            </a:r>
          </a:p>
          <a:p>
            <a:pPr marL="172142" indent="-172142">
              <a:buFont typeface="Wingdings" panose="05000000000000000000" pitchFamily="2" charset="2"/>
              <a:buChar char="§"/>
            </a:pPr>
            <a:r>
              <a:rPr lang="en-US" dirty="0" smtClean="0"/>
              <a:t>If SSA decides your disability began on January 15, your first disability benefit would be paid for the month of July. </a:t>
            </a:r>
          </a:p>
          <a:p>
            <a:pPr marL="172142" indent="-172142">
              <a:buFont typeface="Wingdings" panose="05000000000000000000" pitchFamily="2" charset="2"/>
              <a:buChar char="§"/>
            </a:pPr>
            <a:r>
              <a:rPr lang="en-US" dirty="0" smtClean="0"/>
              <a:t>Social Security benefits are paid during the month after the month in which they’re due, so you'd get your July benefit check in August. </a:t>
            </a:r>
          </a:p>
          <a:p>
            <a:r>
              <a:rPr lang="en-US" dirty="0" smtClean="0"/>
              <a:t>The 5-month waiting period for cash benefits doesn’t apply to people who get childhood disability benefits, or to some people who were previously entitled to disability benefits (in the past 5 years).</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696091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3873" y="3930532"/>
            <a:ext cx="6063421" cy="4609964"/>
          </a:xfrm>
        </p:spPr>
        <p:txBody>
          <a:bodyPr>
            <a:normAutofit lnSpcReduction="10000"/>
          </a:bodyPr>
          <a:lstStyle/>
          <a:p>
            <a:r>
              <a:rPr lang="en-US" dirty="0" smtClean="0"/>
              <a:t>Supplemental Security Income (SSI) Disability is a federal needs-based program. SSI provides payments to people with limited income and resources who are 65 or older, are blind, or have a disability. Disabled or blind children can also get SSI. </a:t>
            </a:r>
          </a:p>
          <a:p>
            <a:pPr lvl="1"/>
            <a:r>
              <a:rPr lang="en-US" dirty="0" smtClean="0"/>
              <a:t>No working credits are needed to qualify. </a:t>
            </a:r>
          </a:p>
          <a:p>
            <a:pPr lvl="1"/>
            <a:r>
              <a:rPr lang="en-US" dirty="0" smtClean="0"/>
              <a:t>If eligible, you may also qualify for Medicaid in most states. </a:t>
            </a:r>
          </a:p>
          <a:p>
            <a:r>
              <a:rPr lang="en-US" dirty="0" smtClean="0"/>
              <a:t>Social Security (SSA) manages the SSI Program. Even though SSA manages the program, SSI is paid for by U.S. Treasury general funds, not by SSA taxes. </a:t>
            </a:r>
          </a:p>
          <a:p>
            <a:r>
              <a:rPr lang="en-US" dirty="0" smtClean="0"/>
              <a:t>The basic SSI amount is the same nationwide. However, many states add money to the basic benefit. The monthly maximum federal amounts for 2017 are $735 for an eligible individual and $1,103 for an eligible individual with an eligible spouse. The monthly amount is reduced by subtracting monthly countable income. </a:t>
            </a:r>
          </a:p>
          <a:p>
            <a:r>
              <a:rPr lang="en-US" dirty="0" smtClean="0"/>
              <a:t>Income is anything you get during a calendar month and can use to meet your needs for food or shelter. It may be in cash or in kind. In-kind income isn’t cash; it is food or shelter, or something you can use to get food or shelter. </a:t>
            </a:r>
          </a:p>
          <a:p>
            <a:r>
              <a:rPr lang="en-US" dirty="0" smtClean="0"/>
              <a:t>Countable income is the amount left over after</a:t>
            </a:r>
          </a:p>
          <a:p>
            <a:pPr marL="172142" indent="-172142">
              <a:buFont typeface="Wingdings" panose="05000000000000000000" pitchFamily="2" charset="2"/>
              <a:buChar char="§"/>
            </a:pPr>
            <a:r>
              <a:rPr lang="en-US" dirty="0" smtClean="0"/>
              <a:t>Eliminating from consideration all items that aren’t income, and</a:t>
            </a:r>
          </a:p>
          <a:p>
            <a:pPr marL="172142" indent="-172142">
              <a:buFont typeface="Wingdings" panose="05000000000000000000" pitchFamily="2" charset="2"/>
              <a:buChar char="§"/>
            </a:pPr>
            <a:r>
              <a:rPr lang="en-US" dirty="0" smtClean="0"/>
              <a:t>Applying all appropriate exclusions to the items that are income</a:t>
            </a:r>
          </a:p>
          <a:p>
            <a:r>
              <a:rPr lang="en-US" dirty="0" smtClean="0"/>
              <a:t>Countable income is determined on a calendar month basis. It’s the amount actually subtracted from the maximum federal benefit to determine your eligibility and to compute your monthly payment amount.</a:t>
            </a:r>
          </a:p>
          <a:p>
            <a:r>
              <a:rPr lang="en-US" dirty="0" smtClean="0"/>
              <a:t>You may qualify for both SSI and SSDI if you meet the eligibility requirements for both programs. Receiving SSI isn’t a factor for determining Medicare eligibility.</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343518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Generally, to be eligible for Supplemental Security Income, you must </a:t>
            </a:r>
          </a:p>
          <a:p>
            <a:pPr marL="172142" indent="-172142">
              <a:buFont typeface="Wingdings" panose="05000000000000000000" pitchFamily="2" charset="2"/>
              <a:buChar char="§"/>
            </a:pPr>
            <a:r>
              <a:rPr lang="en-US" dirty="0" smtClean="0"/>
              <a:t>Be 65 or older, blind, or disabled</a:t>
            </a:r>
          </a:p>
          <a:p>
            <a:pPr marL="172142" indent="-172142">
              <a:buFont typeface="Wingdings" panose="05000000000000000000" pitchFamily="2" charset="2"/>
              <a:buChar char="§"/>
            </a:pPr>
            <a:r>
              <a:rPr lang="en-US" dirty="0" smtClean="0"/>
              <a:t>Have limited income and resources—less than $2,000 in resources for an individual and less than $3,000 for a married couple </a:t>
            </a:r>
          </a:p>
          <a:p>
            <a:pPr marL="172142" indent="-172142">
              <a:buFont typeface="Wingdings" panose="05000000000000000000" pitchFamily="2" charset="2"/>
              <a:buChar char="§"/>
            </a:pPr>
            <a:r>
              <a:rPr lang="en-US" dirty="0" smtClean="0"/>
              <a:t>Be a U.S. citizen or national, or a qualified alien (lawfully present non-citizen who was lawfully residing in the United States on August 22, 1996)</a:t>
            </a:r>
          </a:p>
          <a:p>
            <a:pPr marL="172142" indent="-172142">
              <a:buFont typeface="Wingdings" panose="05000000000000000000" pitchFamily="2" charset="2"/>
              <a:buChar char="§"/>
            </a:pPr>
            <a:r>
              <a:rPr lang="en-US" dirty="0" smtClean="0"/>
              <a:t>Reside in 1 of the 50 states, the District of Columbia, or the Northern Mariana Islands</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331046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p:txBody>
          <a:bodyPr/>
          <a:lstStyle/>
          <a:p>
            <a:r>
              <a:rPr lang="en-US" dirty="0" smtClean="0"/>
              <a:t>You should apply for disability benefits as soon as you become disabled. Social Security (SSA) may be able to process your application faster if you provide</a:t>
            </a:r>
          </a:p>
          <a:p>
            <a:pPr marL="172142" indent="-172142">
              <a:buFont typeface="Wingdings" panose="05000000000000000000" pitchFamily="2" charset="2"/>
              <a:buChar char="§"/>
            </a:pPr>
            <a:r>
              <a:rPr lang="en-US" dirty="0" smtClean="0"/>
              <a:t>Your Social Security number(s) for you and your dependents</a:t>
            </a:r>
          </a:p>
          <a:p>
            <a:pPr marL="172142" indent="-172142">
              <a:buFont typeface="Wingdings" panose="05000000000000000000" pitchFamily="2" charset="2"/>
              <a:buChar char="§"/>
            </a:pPr>
            <a:r>
              <a:rPr lang="en-US" dirty="0" smtClean="0"/>
              <a:t>Your birth certificate, baptismal certificate, or other proof of your age </a:t>
            </a:r>
          </a:p>
          <a:p>
            <a:pPr marL="172142" indent="-172142">
              <a:buFont typeface="Wingdings" panose="05000000000000000000" pitchFamily="2" charset="2"/>
              <a:buChar char="§"/>
            </a:pPr>
            <a:r>
              <a:rPr lang="en-US" dirty="0" smtClean="0"/>
              <a:t>Names, addresses, and phone numbers of the doctors, caseworkers, hospitals, and clinics that took care of you and the dates of your visits</a:t>
            </a:r>
          </a:p>
          <a:p>
            <a:pPr marL="172142" indent="-172142">
              <a:buFont typeface="Wingdings" panose="05000000000000000000" pitchFamily="2" charset="2"/>
              <a:buChar char="§"/>
            </a:pPr>
            <a:r>
              <a:rPr lang="en-US" dirty="0" smtClean="0"/>
              <a:t>Names and dosages of all the medications you take</a:t>
            </a:r>
          </a:p>
          <a:p>
            <a:pPr marL="172142" indent="-172142">
              <a:buFont typeface="Wingdings" panose="05000000000000000000" pitchFamily="2" charset="2"/>
              <a:buChar char="§"/>
            </a:pPr>
            <a:r>
              <a:rPr lang="en-US" dirty="0" smtClean="0"/>
              <a:t>Medical records from your doctors, therapists, hospitals, clinics, and caseworkers that are in your possession</a:t>
            </a:r>
          </a:p>
          <a:p>
            <a:pPr marL="172142" indent="-172142">
              <a:buFont typeface="Wingdings" panose="05000000000000000000" pitchFamily="2" charset="2"/>
              <a:buChar char="§"/>
            </a:pPr>
            <a:r>
              <a:rPr lang="en-US" dirty="0" smtClean="0"/>
              <a:t>Laboratory and test results</a:t>
            </a:r>
          </a:p>
          <a:p>
            <a:pPr marL="172142" indent="-172142">
              <a:buFont typeface="Wingdings" panose="05000000000000000000" pitchFamily="2" charset="2"/>
              <a:buChar char="§"/>
            </a:pPr>
            <a:r>
              <a:rPr lang="en-US" dirty="0" smtClean="0"/>
              <a:t>A summary of where you worked and the kind of work you did</a:t>
            </a:r>
          </a:p>
          <a:p>
            <a:pPr marL="172142" indent="-172142">
              <a:buFont typeface="Wingdings" panose="05000000000000000000" pitchFamily="2" charset="2"/>
              <a:buChar char="§"/>
            </a:pPr>
            <a:r>
              <a:rPr lang="en-US" dirty="0" smtClean="0"/>
              <a:t>A copy of your most recent W-2 form, or if self-employed, your federal tax return</a:t>
            </a:r>
          </a:p>
          <a:p>
            <a:r>
              <a:rPr lang="en-US" dirty="0" smtClean="0"/>
              <a:t>You shouldn’t wait to apply even if you don’t have all of the information. The SSA office will help you get the information you need. If you have railroad employment, call the Railroad Retirement Board (RRB) at 1-877-772-5772 or your local RRB office. </a:t>
            </a:r>
          </a:p>
          <a:p>
            <a:r>
              <a:rPr lang="en-US" dirty="0" smtClean="0"/>
              <a:t>TTY: 1-312-751-4701. </a:t>
            </a:r>
          </a:p>
          <a:p>
            <a:r>
              <a:rPr lang="en-US" b="1" dirty="0" smtClean="0"/>
              <a:t>NOTE</a:t>
            </a:r>
            <a:r>
              <a:rPr lang="en-US" dirty="0" smtClean="0"/>
              <a:t>: If you’re applying for Supplemental Security Income, you’ll also need to provide other financial information about your income and resources to find out if you qualify. </a:t>
            </a:r>
          </a:p>
          <a:p>
            <a:endParaRPr lang="en-US" dirty="0" smtClean="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238356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a:xfrm>
            <a:off x="475488" y="3843903"/>
            <a:ext cx="6016752" cy="4385697"/>
          </a:xfrm>
        </p:spPr>
        <p:txBody>
          <a:bodyPr>
            <a:normAutofit fontScale="92500" lnSpcReduction="10000"/>
          </a:bodyPr>
          <a:lstStyle/>
          <a:p>
            <a:r>
              <a:rPr lang="en-US" dirty="0" smtClean="0"/>
              <a:t>You can apply for disability benefits in the following ways: </a:t>
            </a:r>
          </a:p>
          <a:p>
            <a:r>
              <a:rPr lang="en-US" dirty="0" smtClean="0"/>
              <a:t>Online</a:t>
            </a:r>
          </a:p>
          <a:p>
            <a:pPr marL="172142" indent="-172142">
              <a:buFont typeface="Wingdings" panose="05000000000000000000" pitchFamily="2" charset="2"/>
              <a:buChar char="§"/>
            </a:pPr>
            <a:r>
              <a:rPr lang="en-US" dirty="0" smtClean="0"/>
              <a:t>Visit </a:t>
            </a:r>
            <a:r>
              <a:rPr lang="en-US" dirty="0" smtClean="0">
                <a:hlinkClick r:id="rId3"/>
              </a:rPr>
              <a:t>socialsecurity.gov</a:t>
            </a:r>
            <a:r>
              <a:rPr lang="en-US" dirty="0" smtClean="0"/>
              <a:t> </a:t>
            </a:r>
          </a:p>
          <a:p>
            <a:pPr marL="344284" lvl="1" indent="-172142">
              <a:buFont typeface="Arial" panose="020B0604020202020204" pitchFamily="34" charset="0"/>
              <a:buChar char="•"/>
            </a:pPr>
            <a:r>
              <a:rPr lang="en-US" dirty="0" smtClean="0"/>
              <a:t>For Social Security Disability Insurance—You can complete the medical and non-medical portions of the application online. </a:t>
            </a:r>
          </a:p>
          <a:p>
            <a:pPr marL="344284" lvl="1" indent="-172142">
              <a:buFont typeface="Arial" panose="020B0604020202020204" pitchFamily="34" charset="0"/>
              <a:buChar char="•"/>
            </a:pPr>
            <a:r>
              <a:rPr lang="en-US" dirty="0" smtClean="0"/>
              <a:t>For Supplemental Security Income—You can complete only the medical portion online. You must complete the non-medical portion in-person or by phone. </a:t>
            </a:r>
          </a:p>
          <a:p>
            <a:r>
              <a:rPr lang="en-US" dirty="0" smtClean="0"/>
              <a:t>By phone</a:t>
            </a:r>
          </a:p>
          <a:p>
            <a:pPr marL="172142" indent="-172142">
              <a:buFont typeface="Wingdings" panose="05000000000000000000" pitchFamily="2" charset="2"/>
              <a:buChar char="§"/>
            </a:pPr>
            <a:r>
              <a:rPr lang="en-US" dirty="0" smtClean="0"/>
              <a:t>Call 1-800-772-1213. TTY: 1-800-325-0778.</a:t>
            </a:r>
          </a:p>
          <a:p>
            <a:pPr marL="343592" lvl="1" indent="-172142">
              <a:buFont typeface="Wingdings" panose="05000000000000000000" pitchFamily="2" charset="2"/>
              <a:buChar char="§"/>
            </a:pPr>
            <a:r>
              <a:rPr lang="en-US" dirty="0" smtClean="0"/>
              <a:t>To make an appointment to file a disability claim over the phone</a:t>
            </a:r>
          </a:p>
          <a:p>
            <a:pPr marL="343592" lvl="1" indent="-172142">
              <a:buFont typeface="Wingdings" panose="05000000000000000000" pitchFamily="2" charset="2"/>
              <a:buChar char="§"/>
            </a:pPr>
            <a:r>
              <a:rPr lang="en-US" dirty="0" smtClean="0"/>
              <a:t>To</a:t>
            </a:r>
            <a:r>
              <a:rPr lang="en-US" baseline="0" dirty="0" smtClean="0"/>
              <a:t> make an appointment to file a disability claim in person at your local Social Security office</a:t>
            </a:r>
            <a:endParaRPr lang="en-US" dirty="0" smtClean="0"/>
          </a:p>
          <a:p>
            <a:pPr marL="0" indent="0">
              <a:buFont typeface="Wingdings" panose="05000000000000000000" pitchFamily="2" charset="2"/>
              <a:buNone/>
            </a:pPr>
            <a:r>
              <a:rPr lang="en-US" dirty="0" smtClean="0"/>
              <a:t>The disability claims interview lasts 1 hour. If you schedule an appointment, SSA will send you a “Disability Starter Kit” to help you get ready for your interview. You can also visit </a:t>
            </a:r>
            <a:r>
              <a:rPr lang="en-US" dirty="0" smtClean="0">
                <a:hlinkClick r:id="rId4"/>
              </a:rPr>
              <a:t>socialsecurity.gov/disability</a:t>
            </a:r>
            <a:r>
              <a:rPr lang="en-US" dirty="0" smtClean="0"/>
              <a:t>. </a:t>
            </a:r>
          </a:p>
          <a:p>
            <a:r>
              <a:rPr lang="en-US" dirty="0" smtClean="0"/>
              <a:t>It can take 3–5 months to process an application for disability benefits. You’ll need to fill out several forms to apply for disability benefits, including an application for Social Security benefits and the “Adult Disability Report.” You can complete the Adult Disability Report online or print it and return a completed copy to your local SSA office. </a:t>
            </a:r>
          </a:p>
          <a:p>
            <a:r>
              <a:rPr lang="en-US" dirty="0" smtClean="0"/>
              <a:t>You’ll also need to fill out forms that collect information about your medical condition, how it affects your ability to work, and forms that give doctors, hospitals, and other health care professionals who have treated you permission to send SSA information about your medical condition.</a:t>
            </a:r>
            <a:endParaRPr lang="en-US" dirty="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196494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p:txBody>
          <a:bodyPr/>
          <a:lstStyle/>
          <a:p>
            <a:r>
              <a:rPr lang="en-US" dirty="0" smtClean="0"/>
              <a:t>The “Compassionate Allowances (CAL)” initiative is a way to expedite the processing of Social Security Disability Insurance (SSDI) and Supplemental Security Income (SSI) claims for applicants whose medical conditions are so severe that their conditions obviously meet Social Security’s (SSA’s) definition of disability. It isn’t a separate program from SSI and SSDI.</a:t>
            </a:r>
          </a:p>
          <a:p>
            <a:r>
              <a:rPr lang="en-US" dirty="0" smtClean="0"/>
              <a:t>CAL conditions are a way of quickly identifying medical conditions that qualify under the “List of Impairments” based on minimal information. </a:t>
            </a:r>
          </a:p>
          <a:p>
            <a:r>
              <a:rPr lang="en-US" dirty="0" smtClean="0"/>
              <a:t>There’s no special application or form that is unique to the CAL initiative. Individuals with a CAL condition still apply for benefits using the standard SSA process for filing claims for SSDI, SSI, or both SSDI and SSI benefits. SSA will expedite the applications of those with a CAL condition. Individuals with CAL conditions may get a decision on their claim in a matter of weeks instead of months or years. </a:t>
            </a:r>
          </a:p>
          <a:p>
            <a:r>
              <a:rPr lang="en-US" dirty="0" smtClean="0"/>
              <a:t>CAL conditions are selected using information from public outreach hearings, comments from SSA and Disability Determination Services communities, counsel of medical and scientific experts, and research with the National Institutes of Health. Also, SSA considers which conditions are most likely to meet their current definition of disability. </a:t>
            </a:r>
          </a:p>
          <a:p>
            <a:r>
              <a:rPr lang="en-US" dirty="0" smtClean="0"/>
              <a:t>Visit </a:t>
            </a:r>
            <a:r>
              <a:rPr lang="en-US" dirty="0" smtClean="0">
                <a:hlinkClick r:id="rId3"/>
              </a:rPr>
              <a:t>socialsecurity.gov/compassionateallowances</a:t>
            </a:r>
            <a:r>
              <a:rPr lang="en-US" dirty="0" smtClean="0"/>
              <a:t> to view the CAL conditions list.</a:t>
            </a:r>
          </a:p>
          <a:p>
            <a:r>
              <a:rPr lang="en-US" b="1" dirty="0" smtClean="0"/>
              <a:t>NOTE</a:t>
            </a:r>
            <a:r>
              <a:rPr lang="en-US" dirty="0" smtClean="0"/>
              <a:t>: Military service members can also get expedited processing of disability claims from SSA. The expedited process is used for military service members who became disabled while serving on active duty during or after October 1, 2001. </a:t>
            </a:r>
          </a:p>
          <a:p>
            <a:endParaRPr lang="en-US" dirty="0" smtClean="0"/>
          </a:p>
          <a:p>
            <a:endParaRPr lang="en-US" dirty="0" smtClean="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626327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lessons in this training module explain Medicare and other programs for people with disabilities. The materials are designed for information givers/trainers who are familiar with the Medicare Program, and would like to have prepared information for their presentations. </a:t>
            </a:r>
          </a:p>
          <a:p>
            <a:r>
              <a:rPr lang="en-US" dirty="0" smtClean="0"/>
              <a:t>The </a:t>
            </a:r>
            <a:r>
              <a:rPr lang="en-US" dirty="0"/>
              <a:t>module consists of </a:t>
            </a:r>
            <a:r>
              <a:rPr lang="en-US" dirty="0" smtClean="0"/>
              <a:t>55 </a:t>
            </a:r>
            <a:r>
              <a:rPr lang="en-US" dirty="0"/>
              <a:t>PowerPoint slides with corresponding speaker’s notes and 4 </a:t>
            </a:r>
            <a:r>
              <a:rPr lang="en-US" dirty="0" smtClean="0"/>
              <a:t>check-your-knowledge </a:t>
            </a:r>
            <a:r>
              <a:rPr lang="en-US" dirty="0"/>
              <a:t>questions. It can be presented in about 50 minutes. Allow approximately 10 more minutes for discussion, questions, and answers. Additional time may be allocated for add-on activities. </a:t>
            </a:r>
          </a:p>
          <a:p>
            <a:endParaRPr lang="en-US" dirty="0"/>
          </a:p>
        </p:txBody>
      </p:sp>
    </p:spTree>
    <p:extLst>
      <p:ext uri="{BB962C8B-B14F-4D97-AF65-F5344CB8AC3E}">
        <p14:creationId xmlns:p14="http://schemas.microsoft.com/office/powerpoint/2010/main" val="870028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p:txBody>
          <a:bodyPr/>
          <a:lstStyle/>
          <a:p>
            <a:r>
              <a:rPr lang="en-US" dirty="0" smtClean="0"/>
              <a:t>Social Security will send you a letter when it reaches a decision on your case. If your application is approved, the letter will show the amount of your benefit and when your payments start. If your application isn’t approved, the letter will explain why and tell you how to appeal the decision if you don’t agree. If you disagree with a decision made on your claim, you can appeal. The steps you can take are explained in “The Appeals Process” (Publication No. 05-10041), which is available at </a:t>
            </a:r>
            <a:r>
              <a:rPr lang="en-US" dirty="0" smtClean="0">
                <a:hlinkClick r:id="rId3"/>
              </a:rPr>
              <a:t>ssa.gov/pubs/?topic=Disability</a:t>
            </a:r>
            <a:r>
              <a:rPr lang="en-US" dirty="0" smtClean="0"/>
              <a:t>.</a:t>
            </a:r>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32725642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p:txBody>
          <a:bodyPr/>
          <a:lstStyle/>
          <a:p>
            <a:r>
              <a:rPr lang="en-US" dirty="0" smtClean="0"/>
              <a:t>Even if you don’t have a disability, you probably plan to get Social Security benefits someday. You’ll want a my Social Security account to </a:t>
            </a:r>
          </a:p>
          <a:p>
            <a:pPr marL="172142" indent="-172142">
              <a:buFont typeface="Wingdings" panose="05000000000000000000" pitchFamily="2" charset="2"/>
              <a:buChar char="§"/>
            </a:pPr>
            <a:r>
              <a:rPr lang="en-US" dirty="0"/>
              <a:t>Request a replacement Social Security card (if you meet certain requirements)</a:t>
            </a:r>
          </a:p>
          <a:p>
            <a:pPr marL="172142" indent="-172142">
              <a:buFont typeface="Wingdings" panose="05000000000000000000" pitchFamily="2" charset="2"/>
              <a:buChar char="§"/>
            </a:pPr>
            <a:r>
              <a:rPr lang="en-US" dirty="0" smtClean="0"/>
              <a:t>Check the status of your application or appeal</a:t>
            </a:r>
          </a:p>
          <a:p>
            <a:pPr marL="172142" indent="-172142">
              <a:buFont typeface="Wingdings" panose="05000000000000000000" pitchFamily="2" charset="2"/>
              <a:buChar char="§"/>
            </a:pPr>
            <a:r>
              <a:rPr lang="en-US" dirty="0" smtClean="0"/>
              <a:t>Keep track of your earnings (verify them every year)</a:t>
            </a:r>
          </a:p>
          <a:p>
            <a:pPr marL="172142" indent="-172142">
              <a:buFont typeface="Wingdings" panose="05000000000000000000" pitchFamily="2" charset="2"/>
              <a:buChar char="§"/>
            </a:pPr>
            <a:r>
              <a:rPr lang="en-US" dirty="0" smtClean="0"/>
              <a:t>Get an estimate of your future benefits if you're still working</a:t>
            </a:r>
          </a:p>
          <a:p>
            <a:pPr marL="172142" indent="-172142">
              <a:buFont typeface="Wingdings" panose="05000000000000000000" pitchFamily="2" charset="2"/>
              <a:buChar char="§"/>
            </a:pPr>
            <a:r>
              <a:rPr lang="en-US" dirty="0" smtClean="0"/>
              <a:t>Get a letter with proof of your benefits if you currently get them </a:t>
            </a:r>
          </a:p>
          <a:p>
            <a:pPr marL="172142" indent="-172142">
              <a:buFont typeface="Wingdings" panose="05000000000000000000" pitchFamily="2" charset="2"/>
              <a:buChar char="§"/>
            </a:pPr>
            <a:r>
              <a:rPr lang="en-US" dirty="0" smtClean="0"/>
              <a:t>Manage your benefits</a:t>
            </a:r>
          </a:p>
          <a:p>
            <a:pPr marL="343592" lvl="1" indent="-172142">
              <a:buFont typeface="Arial" panose="020B0604020202020204" pitchFamily="34" charset="0"/>
              <a:buChar char="•"/>
            </a:pPr>
            <a:r>
              <a:rPr lang="en-US" dirty="0" smtClean="0"/>
              <a:t>Change your address and phone number </a:t>
            </a:r>
          </a:p>
          <a:p>
            <a:pPr marL="343592" lvl="1" indent="-172142">
              <a:buFont typeface="Arial" panose="020B0604020202020204" pitchFamily="34" charset="0"/>
              <a:buChar char="•"/>
            </a:pPr>
            <a:r>
              <a:rPr lang="en-US" dirty="0" smtClean="0"/>
              <a:t>Start or change your direct deposit</a:t>
            </a:r>
          </a:p>
          <a:p>
            <a:pPr marL="172142" indent="-172142">
              <a:buFont typeface="Wingdings" panose="05000000000000000000" pitchFamily="2" charset="2"/>
              <a:buChar char="§"/>
            </a:pPr>
            <a:r>
              <a:rPr lang="en-US" dirty="0" smtClean="0"/>
              <a:t>Get a replacement Medicare card</a:t>
            </a:r>
          </a:p>
          <a:p>
            <a:pPr marL="172142" indent="-172142">
              <a:buFont typeface="Wingdings" panose="05000000000000000000" pitchFamily="2" charset="2"/>
              <a:buChar char="§"/>
            </a:pPr>
            <a:r>
              <a:rPr lang="en-US" dirty="0" smtClean="0"/>
              <a:t>Get replacement SSA-1099 (Social Security income) or SSA-1042S (Social Security income for non citizens) tax forms. These </a:t>
            </a:r>
            <a:r>
              <a:rPr lang="en-US" dirty="0"/>
              <a:t>forms </a:t>
            </a:r>
            <a:r>
              <a:rPr lang="en-US" dirty="0" smtClean="0"/>
              <a:t>are </a:t>
            </a:r>
            <a:r>
              <a:rPr lang="en-US" dirty="0"/>
              <a:t>not available for people who </a:t>
            </a:r>
            <a:r>
              <a:rPr lang="en-US" dirty="0" smtClean="0"/>
              <a:t>get </a:t>
            </a:r>
            <a:r>
              <a:rPr lang="en-US" dirty="0"/>
              <a:t>Supplemental Security Income (SSI).</a:t>
            </a:r>
            <a:endParaRPr lang="en-US" dirty="0" smtClean="0"/>
          </a:p>
          <a:p>
            <a:r>
              <a:rPr lang="en-US" dirty="0" smtClean="0"/>
              <a:t>In addition, Social Security (SSA) also has a factsheet to help you or others create an account at </a:t>
            </a:r>
            <a:r>
              <a:rPr lang="en-US" dirty="0" smtClean="0">
                <a:hlinkClick r:id="rId3"/>
              </a:rPr>
              <a:t>ssa.gov/pubs/EN-05-10540.pdf</a:t>
            </a:r>
            <a:r>
              <a:rPr lang="en-US" dirty="0" smtClean="0"/>
              <a:t>.</a:t>
            </a:r>
          </a:p>
          <a:p>
            <a:endParaRPr lang="en-US" dirty="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719209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1835" y="4110758"/>
            <a:ext cx="5614677" cy="4796999"/>
          </a:xfrm>
        </p:spPr>
        <p:txBody>
          <a:bodyPr/>
          <a:lstStyle/>
          <a:p>
            <a:r>
              <a:rPr lang="en-US" dirty="0" smtClean="0"/>
              <a:t>Check Your Knowledge—Question 1</a:t>
            </a:r>
          </a:p>
          <a:p>
            <a:r>
              <a:rPr lang="en-US" dirty="0" smtClean="0"/>
              <a:t>What factor(s) determine the amount of the monthly cash benefit for Social Security Disability Insurance (SSDI)?</a:t>
            </a:r>
          </a:p>
          <a:p>
            <a:pPr marL="228567" indent="-228567">
              <a:buFont typeface="+mj-lt"/>
              <a:buAutoNum type="alphaLcPeriod"/>
            </a:pPr>
            <a:r>
              <a:rPr lang="en-US" dirty="0" smtClean="0"/>
              <a:t>None—it’s a fixed amount that is updated each year by SSA</a:t>
            </a:r>
          </a:p>
          <a:p>
            <a:pPr marL="228567" indent="-228567" defTabSz="914266">
              <a:buFont typeface="+mj-lt"/>
              <a:buAutoNum type="alphaLcPeriod"/>
              <a:defRPr/>
            </a:pPr>
            <a:r>
              <a:rPr lang="en-US" dirty="0" smtClean="0"/>
              <a:t>None—it’s a fixed amount that is updated each year by your state</a:t>
            </a:r>
          </a:p>
          <a:p>
            <a:pPr marL="228567" indent="-228567">
              <a:buFont typeface="+mj-lt"/>
              <a:buAutoNum type="alphaLcPeriod"/>
            </a:pPr>
            <a:r>
              <a:rPr lang="en-US" dirty="0" smtClean="0"/>
              <a:t>Your average lifetime earnings</a:t>
            </a:r>
          </a:p>
          <a:p>
            <a:pPr marL="228567" indent="-228567">
              <a:buFont typeface="+mj-lt"/>
              <a:buAutoNum type="alphaLcPeriod"/>
            </a:pPr>
            <a:r>
              <a:rPr lang="en-US" dirty="0" smtClean="0"/>
              <a:t>Your locality</a:t>
            </a:r>
          </a:p>
          <a:p>
            <a:r>
              <a:rPr lang="en-US" b="1" dirty="0" smtClean="0"/>
              <a:t>Answer: c. Your average lifetime earnings </a:t>
            </a:r>
          </a:p>
          <a:p>
            <a:r>
              <a:rPr lang="en-US" dirty="0" smtClean="0"/>
              <a:t>SSDI pays monthly cash benefits to you and certain members of your family if you’re insured—meaning you worked long enough, recently enough, and paid Social Security (SSA) taxes. </a:t>
            </a:r>
          </a:p>
          <a:p>
            <a:r>
              <a:rPr lang="en-US" dirty="0" smtClean="0"/>
              <a:t>Generally, you need 40 credits, 20 of which were earned in the last 10 years ending with the year you become disabled. However, younger workers may qualify with fewer credits. </a:t>
            </a:r>
          </a:p>
          <a:p>
            <a:r>
              <a:rPr lang="en-US" dirty="0" smtClean="0"/>
              <a:t>The monthly cash benefit you’re eligible for is based on your average lifetime earnings. </a:t>
            </a:r>
          </a:p>
          <a:p>
            <a:endParaRPr lang="en-US" dirty="0" smtClean="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1443214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2, “Medicare for People With Disabilities," explains the Medicare program, including</a:t>
            </a:r>
          </a:p>
          <a:p>
            <a:pPr marL="172142" indent="-172142">
              <a:buFont typeface="Wingdings" panose="05000000000000000000" pitchFamily="2" charset="2"/>
              <a:buChar char="§"/>
            </a:pPr>
            <a:r>
              <a:rPr lang="en-US" dirty="0" smtClean="0"/>
              <a:t>What is Medicare?</a:t>
            </a:r>
          </a:p>
          <a:p>
            <a:pPr marL="172142" indent="-172142">
              <a:buFont typeface="Wingdings" panose="05000000000000000000" pitchFamily="2" charset="2"/>
              <a:buChar char="§"/>
            </a:pPr>
            <a:r>
              <a:rPr lang="en-US" dirty="0" smtClean="0"/>
              <a:t>Who qualifies?</a:t>
            </a:r>
          </a:p>
          <a:p>
            <a:pPr marL="172142" indent="-172142">
              <a:buFont typeface="Wingdings" panose="05000000000000000000" pitchFamily="2" charset="2"/>
              <a:buChar char="§"/>
            </a:pPr>
            <a:r>
              <a:rPr lang="en-US" dirty="0" smtClean="0"/>
              <a:t>How to enroll</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460904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p:cNvSpPr>
            <a:spLocks noGrp="1" noChangeArrowheads="1"/>
          </p:cNvSpPr>
          <p:nvPr>
            <p:ph type="body" idx="1"/>
          </p:nvPr>
        </p:nvSpPr>
        <p:spPr/>
        <p:txBody>
          <a:bodyPr/>
          <a:lstStyle/>
          <a:p>
            <a:r>
              <a:rPr lang="en-US" dirty="0" smtClean="0"/>
              <a:t>Medicare is health insurance for 3 groups of people:</a:t>
            </a:r>
          </a:p>
          <a:p>
            <a:pPr lvl="1"/>
            <a:r>
              <a:rPr lang="en-US" dirty="0" smtClean="0"/>
              <a:t>Those who are 65 and older.</a:t>
            </a:r>
          </a:p>
          <a:p>
            <a:pPr lvl="1"/>
            <a:r>
              <a:rPr lang="en-US" dirty="0" smtClean="0"/>
              <a:t>People of any age who have End-Stage Renal Disease (permanent kidney failure requiring dialysis or a transplant).</a:t>
            </a:r>
          </a:p>
          <a:p>
            <a:pPr lvl="1"/>
            <a:r>
              <a:rPr lang="en-US" dirty="0" smtClean="0"/>
              <a:t>People under 65 with certain disabilities who are entitled to Social Security Disability Insurance or Railroad Retirement Board disability benefits for 24 months. </a:t>
            </a:r>
          </a:p>
          <a:p>
            <a:pPr lvl="2"/>
            <a:r>
              <a:rPr lang="en-US" dirty="0" smtClean="0"/>
              <a:t>The 24-month Medicare waiting period doesn’t apply to people disabled by Amyotrophic Lateral Sclerosis (ALS, known as Lou Gehrig’s Disease). People with ALS get Medicare the first month they’re entitled to disability benefits. </a:t>
            </a:r>
            <a:endParaRPr lang="en-US" dirty="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9563716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Medicare covers many types of services, and you have options for how you get your Medicare coverage. Medicare has 4 parts:</a:t>
            </a:r>
          </a:p>
          <a:p>
            <a:pPr marL="172142" indent="-172142">
              <a:buFont typeface="Wingdings" panose="05000000000000000000" pitchFamily="2" charset="2"/>
              <a:buChar char="§"/>
            </a:pPr>
            <a:r>
              <a:rPr lang="en-US" b="1" dirty="0" smtClean="0"/>
              <a:t>Part A (Hospital Insurance)</a:t>
            </a:r>
            <a:r>
              <a:rPr lang="en-US" dirty="0" smtClean="0"/>
              <a:t> helps pay for inpatient hospital stays, skilled nursing facility care, home health care, hospice care, and blood. </a:t>
            </a:r>
          </a:p>
          <a:p>
            <a:pPr marL="172142" indent="-172142">
              <a:buFont typeface="Wingdings" panose="05000000000000000000" pitchFamily="2" charset="2"/>
              <a:buChar char="§"/>
            </a:pPr>
            <a:r>
              <a:rPr lang="en-US" b="1" dirty="0" smtClean="0"/>
              <a:t>Part B (Medical Insurance) </a:t>
            </a:r>
            <a:r>
              <a:rPr lang="en-US" dirty="0" smtClean="0"/>
              <a:t>helps cover medically-necessary services like doctor visits and outpatient care. Part B also covers many preventive services (including screening tests and shots), diagnostic tests, some therapies, and durable medical equipment like wheelchairs and walkers.</a:t>
            </a:r>
          </a:p>
          <a:p>
            <a:pPr marL="172142" indent="-172142">
              <a:buFont typeface="Wingdings" panose="05000000000000000000" pitchFamily="2" charset="2"/>
              <a:buChar char="§"/>
            </a:pPr>
            <a:r>
              <a:rPr lang="en-US" b="1" dirty="0" smtClean="0"/>
              <a:t>Part C (Medicare Advantage [MA]) </a:t>
            </a:r>
            <a:r>
              <a:rPr lang="en-US" dirty="0" smtClean="0"/>
              <a:t>is another way to get your Medicare benefits. It combines Parts A and B, and usually Part D (prescription drug coverage). MA Plans are managed by private insurance companies approved by Medicare. These plans must cover medically-necessary services. However, plans can charge different copayments, coinsurance, or deductibles for these services than Original Medicare.</a:t>
            </a:r>
          </a:p>
          <a:p>
            <a:pPr marL="172142" indent="-172142">
              <a:buFont typeface="Wingdings" panose="05000000000000000000" pitchFamily="2" charset="2"/>
              <a:buChar char="§"/>
            </a:pPr>
            <a:r>
              <a:rPr lang="en-US" b="1" dirty="0" smtClean="0"/>
              <a:t>Part D (Medicare Prescription Drug Coverage) </a:t>
            </a:r>
            <a:r>
              <a:rPr lang="en-US" dirty="0" smtClean="0"/>
              <a:t>helps pay for outpatient prescription drugs and may help lower your prescription drug costs and protect against higher costs in the future.</a:t>
            </a:r>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977780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Medicare also covers 2 groups of individuals under 65:</a:t>
            </a:r>
          </a:p>
          <a:p>
            <a:pPr marL="172142" indent="-172142">
              <a:buFont typeface="Wingdings" panose="05000000000000000000" pitchFamily="2" charset="2"/>
              <a:buChar char="§"/>
            </a:pPr>
            <a:r>
              <a:rPr lang="en-US" dirty="0" smtClean="0"/>
              <a:t>People under 65 with a disability who have been entitled to Social Security (SSA) benefits for 24 months.</a:t>
            </a:r>
          </a:p>
          <a:p>
            <a:pPr marL="172142" indent="-172142">
              <a:buFont typeface="Wingdings" panose="05000000000000000000" pitchFamily="2" charset="2"/>
              <a:buChar char="§"/>
            </a:pPr>
            <a:r>
              <a:rPr lang="en-US" dirty="0" smtClean="0"/>
              <a:t>People with End-Stage Renal Disease (ESRD) who have earned at least 6 work credits (or are the dependent child or spouse of someone who has earned 6 work credits) in a period of 13 calendar quarters ending with the quarter of ESRD onset. People with ESRD don’t need to be entitled to Social Security benefits to qualify for Medicare. However, if they’re also entitled to disability benefits, they may qualify under both programs.</a:t>
            </a:r>
          </a:p>
          <a:p>
            <a:r>
              <a:rPr lang="en-US" dirty="0" smtClean="0"/>
              <a:t>In most cases, you must be entitled to disability benefits for 24 months before Medicare can begin. Since there is a 5-month waiting period for Social Security Disability Insurance, the earliest that Medicare can start is usually the 30</a:t>
            </a:r>
            <a:r>
              <a:rPr lang="en-US" baseline="30000" dirty="0" smtClean="0"/>
              <a:t>th</a:t>
            </a:r>
            <a:r>
              <a:rPr lang="en-US" dirty="0" smtClean="0"/>
              <a:t> month after you become disabled. However, there are 2 exceptions: </a:t>
            </a:r>
          </a:p>
          <a:p>
            <a:pPr marL="172142" indent="-172142">
              <a:buFont typeface="Wingdings" panose="05000000000000000000" pitchFamily="2" charset="2"/>
              <a:buChar char="§"/>
            </a:pPr>
            <a:r>
              <a:rPr lang="en-US" dirty="0" smtClean="0"/>
              <a:t>The 5-month waiting period for cash benefits doesn’t apply to people who get childhood disability benefits, or to some people who were previously entitled to disability benefits (in the past 5 years).</a:t>
            </a:r>
          </a:p>
          <a:p>
            <a:pPr marL="172142" indent="-172142">
              <a:buFont typeface="Wingdings" panose="05000000000000000000" pitchFamily="2" charset="2"/>
              <a:buChar char="§"/>
            </a:pPr>
            <a:r>
              <a:rPr lang="en-US" dirty="0" smtClean="0"/>
              <a:t>The 24-month Medicare waiting period doesn’t apply to people disabled by Amyotrophic Lateral Sclerosis (ALS, known as Lou Gehrig’s Disease). People with ALS get Medicare the first month they’re entitled to disability benefits.</a:t>
            </a:r>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3202817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16953" y="4006327"/>
            <a:ext cx="6052651" cy="4314713"/>
          </a:xfrm>
        </p:spPr>
        <p:txBody>
          <a:bodyPr>
            <a:normAutofit fontScale="92500" lnSpcReduction="10000"/>
          </a:bodyPr>
          <a:lstStyle/>
          <a:p>
            <a:r>
              <a:rPr lang="en-US" dirty="0" smtClean="0"/>
              <a:t>You’ll automatically get Part A and Part B 24 months after you get disability benefits from Social Security (SSA), or certain disability benefits from the Railroad Retirement Board. If you have Amyotrophic Lateral Sclerosis (ALS, also known as Lou Gehrig’s Disease), you’ll automatically get Part A and Part B the month your disability benefits begin. </a:t>
            </a:r>
          </a:p>
          <a:p>
            <a:r>
              <a:rPr lang="en-US" dirty="0" smtClean="0"/>
              <a:t>You’ll get your red, white, and blue Medicare card in the mail 3 months before your 25</a:t>
            </a:r>
            <a:r>
              <a:rPr lang="en-US" baseline="30000" dirty="0" smtClean="0"/>
              <a:t>th</a:t>
            </a:r>
            <a:r>
              <a:rPr lang="en-US" dirty="0" smtClean="0"/>
              <a:t> month of disability. If you don’t want Part B, follow the instructions that come with the card, and send the card back. If you keep the card, you keep Part B and will pay Part B premiums. If you don’t keep Part B and decide to enroll later, you’ll likely pay a late enrollment penalty. Call SSA at </a:t>
            </a:r>
            <a:br>
              <a:rPr lang="en-US" dirty="0" smtClean="0"/>
            </a:br>
            <a:r>
              <a:rPr lang="en-US" dirty="0" smtClean="0"/>
              <a:t>1-800-772-1213 if your card doesn’t arrive.</a:t>
            </a:r>
          </a:p>
          <a:p>
            <a:r>
              <a:rPr lang="en-US" dirty="0" smtClean="0"/>
              <a:t>Having employer or union coverage while you or your spouse (or family member, if you’re disabled) is still working can affect your Part B enrollment. You should contact your employer or union benefits administrator to find out how your insurance works with Medicare and if it would be to your advantage to delay Part B enrollment. In certain situations, when you’re enrolled in Part A, you must also be enrolled in Part B, like if </a:t>
            </a:r>
          </a:p>
          <a:p>
            <a:pPr marL="172142" indent="-172142">
              <a:buFont typeface="Wingdings" panose="05000000000000000000" pitchFamily="2" charset="2"/>
              <a:buChar char="§"/>
            </a:pPr>
            <a:r>
              <a:rPr lang="en-US" dirty="0" smtClean="0"/>
              <a:t>You want to buy a Medicare Supplement Insurance (Medigap) policy</a:t>
            </a:r>
          </a:p>
          <a:p>
            <a:pPr marL="172142" indent="-172142">
              <a:buFont typeface="Wingdings" panose="05000000000000000000" pitchFamily="2" charset="2"/>
              <a:buChar char="§"/>
            </a:pPr>
            <a:r>
              <a:rPr lang="en-US" dirty="0" smtClean="0"/>
              <a:t>You want to join a Medicare Advantage Plan</a:t>
            </a:r>
          </a:p>
          <a:p>
            <a:pPr marL="172142" indent="-172142">
              <a:buFont typeface="Wingdings" panose="05000000000000000000" pitchFamily="2" charset="2"/>
              <a:buChar char="§"/>
            </a:pPr>
            <a:r>
              <a:rPr lang="en-US" dirty="0" smtClean="0"/>
              <a:t>You're eligible for TRICARE</a:t>
            </a:r>
          </a:p>
          <a:p>
            <a:pPr marL="172142" indent="-172142">
              <a:buFont typeface="Wingdings" panose="05000000000000000000" pitchFamily="2" charset="2"/>
              <a:buChar char="§"/>
            </a:pPr>
            <a:r>
              <a:rPr lang="en-US" dirty="0" smtClean="0"/>
              <a:t>Your employer coverage requires you or your spouse or family member to have it (talk to your employer’s or union’s benefits administrator)</a:t>
            </a:r>
          </a:p>
          <a:p>
            <a:r>
              <a:rPr lang="en-US" dirty="0" smtClean="0"/>
              <a:t>Even if you don’t take many prescriptions now, you should consider joining a Medicare drug plan (Part D). If you decide not to join a Medicare drug plan when you’re first eligible, and you don’t have other creditable prescription drug coverage, or you don’t get Extra Help, you’ll likely pay a late enrollment penalty if you join a plan later.</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30592572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In some cases, a disability determination may be made based on an appeal, giving you an earlier date of entitlement to disability benefits. In other cases, if your application isn’t processed in a timely manner, you may be entitled to retroactive Medicare Part A coverage.</a:t>
            </a:r>
          </a:p>
          <a:p>
            <a:r>
              <a:rPr lang="en-US" dirty="0" smtClean="0"/>
              <a:t>In some cases, your entitlement to Medicare may be retroactive:</a:t>
            </a:r>
          </a:p>
          <a:p>
            <a:pPr marL="172142" indent="-172142">
              <a:buFont typeface="Wingdings" panose="05000000000000000000" pitchFamily="2" charset="2"/>
              <a:buChar char="§"/>
            </a:pPr>
            <a:r>
              <a:rPr lang="en-US" dirty="0" smtClean="0"/>
              <a:t>If your disability benefits are retroactive</a:t>
            </a:r>
          </a:p>
          <a:p>
            <a:pPr marL="172142" indent="-172142">
              <a:buFont typeface="Wingdings" panose="05000000000000000000" pitchFamily="2" charset="2"/>
              <a:buChar char="§"/>
            </a:pPr>
            <a:r>
              <a:rPr lang="en-US" dirty="0" smtClean="0"/>
              <a:t>Your Medicare card will show effective date</a:t>
            </a:r>
          </a:p>
          <a:p>
            <a:r>
              <a:rPr lang="en-US" dirty="0" smtClean="0"/>
              <a:t>If you got Medicare-covered services before you got your</a:t>
            </a:r>
            <a:r>
              <a:rPr lang="en-US" baseline="0" dirty="0" smtClean="0"/>
              <a:t> Medicare card</a:t>
            </a:r>
            <a:r>
              <a:rPr lang="en-US" dirty="0" smtClean="0"/>
              <a:t>, you may request that your provider submit those claims to Medicare. The date of service</a:t>
            </a:r>
            <a:r>
              <a:rPr lang="en-US" baseline="0" dirty="0" smtClean="0"/>
              <a:t> can’t be before the </a:t>
            </a:r>
            <a:r>
              <a:rPr lang="en-US" dirty="0" smtClean="0"/>
              <a:t>effective date on your Medicare card. </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8856349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You’ll get this information with your determination:</a:t>
            </a:r>
          </a:p>
          <a:p>
            <a:pPr marL="172142" indent="-172142">
              <a:buFont typeface="Wingdings" panose="05000000000000000000" pitchFamily="2" charset="2"/>
              <a:buChar char="§"/>
            </a:pPr>
            <a:r>
              <a:rPr lang="en-US" dirty="0" smtClean="0"/>
              <a:t>Your effective date of Part A coverage (the 25</a:t>
            </a:r>
            <a:r>
              <a:rPr lang="en-US" baseline="30000" dirty="0" smtClean="0"/>
              <a:t>th</a:t>
            </a:r>
            <a:r>
              <a:rPr lang="en-US" dirty="0" smtClean="0"/>
              <a:t> month of disability benefit entitlement)</a:t>
            </a:r>
          </a:p>
          <a:p>
            <a:pPr marL="172142" indent="-172142">
              <a:buFont typeface="Wingdings" panose="05000000000000000000" pitchFamily="2" charset="2"/>
              <a:buChar char="§"/>
            </a:pPr>
            <a:r>
              <a:rPr lang="en-US" dirty="0" smtClean="0"/>
              <a:t>Your effective date of Part B coverage (the month of processing), and the option to elect Part B coverage starting with the 25</a:t>
            </a:r>
            <a:r>
              <a:rPr lang="en-US" baseline="30000" dirty="0" smtClean="0"/>
              <a:t>th</a:t>
            </a:r>
            <a:r>
              <a:rPr lang="en-US" dirty="0" smtClean="0"/>
              <a:t> month of disability benefit entitlement</a:t>
            </a:r>
          </a:p>
          <a:p>
            <a:r>
              <a:rPr lang="en-US" dirty="0" smtClean="0"/>
              <a:t>To exercise your option to get retroactive Part B coverage, you must submit a written request and agree to pay all retroactive premiums due. If you choose retroactive Part B coverage, you’ll get a second letter stating that you have retroactive Part B coverage. The letter also gives instructions for the provider to file Part B claims outside the timely filing limit. </a:t>
            </a:r>
          </a:p>
          <a:p>
            <a:r>
              <a:rPr lang="en-US" dirty="0" smtClean="0"/>
              <a:t>Regardless of the situation, your Part A start date will always be the 25</a:t>
            </a:r>
            <a:r>
              <a:rPr lang="en-US" baseline="30000" dirty="0" smtClean="0"/>
              <a:t>th</a:t>
            </a:r>
            <a:r>
              <a:rPr lang="en-US" dirty="0" smtClean="0"/>
              <a:t> month after your disability benefit is approved. Your Part B start date will be the 25</a:t>
            </a:r>
            <a:r>
              <a:rPr lang="en-US" baseline="30000" dirty="0" smtClean="0"/>
              <a:t>th</a:t>
            </a:r>
            <a:r>
              <a:rPr lang="en-US" dirty="0" smtClean="0"/>
              <a:t> month after your disability benefit is approved, if, at the time the disability application is processed, you owe less than 6 months of previous Part B premiums. If you owe 6 or more months of premiums, Part B becomes effective the month your disability application is processed. </a:t>
            </a:r>
          </a:p>
          <a:p>
            <a:r>
              <a:rPr lang="en-US" b="1" dirty="0" smtClean="0"/>
              <a:t>NOTE</a:t>
            </a:r>
            <a:r>
              <a:rPr lang="en-US" dirty="0" smtClean="0"/>
              <a:t>: Because there’s uncertainty in determining the Initial Enrollment Period (IEP) for an individual filing for re-entitlement to disability benefits, the Part B enrollment request is deemed to have been filed in the 3</a:t>
            </a:r>
            <a:r>
              <a:rPr lang="en-US" baseline="30000" dirty="0" smtClean="0"/>
              <a:t>rd</a:t>
            </a:r>
            <a:r>
              <a:rPr lang="en-US" dirty="0" smtClean="0"/>
              <a:t> month of the IEP. This ensures that you have the opportunity for coverage at the earliest possible date.</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533460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session focuses on issues related to people with disabilities and should help you</a:t>
            </a:r>
          </a:p>
          <a:p>
            <a:pPr lvl="1"/>
            <a:r>
              <a:rPr lang="en-US" dirty="0" smtClean="0"/>
              <a:t>Recognize eligibility for Social Security programs</a:t>
            </a:r>
          </a:p>
          <a:p>
            <a:pPr lvl="1"/>
            <a:r>
              <a:rPr lang="en-US" dirty="0" smtClean="0"/>
              <a:t>Summarize eligibility and enrollment in Medicare </a:t>
            </a:r>
          </a:p>
          <a:p>
            <a:pPr lvl="1"/>
            <a:r>
              <a:rPr lang="en-US" dirty="0" smtClean="0"/>
              <a:t>Describe Medicare Plan options for people with disabilities </a:t>
            </a:r>
          </a:p>
          <a:p>
            <a:pPr lvl="1"/>
            <a:r>
              <a:rPr lang="en-US" dirty="0" smtClean="0"/>
              <a:t>Explain Medicaid and other programs for people with limited income and resources </a:t>
            </a:r>
          </a:p>
          <a:p>
            <a:pPr lvl="1"/>
            <a:r>
              <a:rPr lang="en-US" dirty="0" smtClean="0"/>
              <a:t>Find where to get more information</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46090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4237080" y="9"/>
            <a:ext cx="3240687"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3667" name="Rectangle 3"/>
          <p:cNvSpPr>
            <a:spLocks noChangeArrowheads="1"/>
          </p:cNvSpPr>
          <p:nvPr/>
        </p:nvSpPr>
        <p:spPr bwMode="auto">
          <a:xfrm>
            <a:off x="4" y="9273813"/>
            <a:ext cx="3240688" cy="487415"/>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3668" name="Rectangle 4"/>
          <p:cNvSpPr>
            <a:spLocks noChangeArrowheads="1"/>
          </p:cNvSpPr>
          <p:nvPr/>
        </p:nvSpPr>
        <p:spPr bwMode="auto">
          <a:xfrm>
            <a:off x="4" y="9"/>
            <a:ext cx="3240688"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3669" name="Rectangle 5"/>
          <p:cNvSpPr>
            <a:spLocks noChangeArrowheads="1"/>
          </p:cNvSpPr>
          <p:nvPr/>
        </p:nvSpPr>
        <p:spPr bwMode="auto">
          <a:xfrm>
            <a:off x="4237080" y="9"/>
            <a:ext cx="3240687"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3670" name="Rectangle 6"/>
          <p:cNvSpPr>
            <a:spLocks noChangeArrowheads="1"/>
          </p:cNvSpPr>
          <p:nvPr/>
        </p:nvSpPr>
        <p:spPr bwMode="auto">
          <a:xfrm>
            <a:off x="4" y="9273813"/>
            <a:ext cx="3240688" cy="487415"/>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3671" name="Rectangle 7"/>
          <p:cNvSpPr>
            <a:spLocks noChangeArrowheads="1"/>
          </p:cNvSpPr>
          <p:nvPr/>
        </p:nvSpPr>
        <p:spPr bwMode="auto">
          <a:xfrm>
            <a:off x="4" y="9"/>
            <a:ext cx="3240688"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3673" name="Rectangle 9"/>
          <p:cNvSpPr>
            <a:spLocks noGrp="1" noChangeArrowheads="1"/>
          </p:cNvSpPr>
          <p:nvPr>
            <p:ph type="body" idx="1"/>
          </p:nvPr>
        </p:nvSpPr>
        <p:spPr>
          <a:xfrm>
            <a:off x="387716" y="3779839"/>
            <a:ext cx="6257277" cy="4522913"/>
          </a:xfrm>
        </p:spPr>
        <p:txBody>
          <a:bodyPr>
            <a:normAutofit fontScale="92500"/>
          </a:bodyPr>
          <a:lstStyle/>
          <a:p>
            <a:r>
              <a:rPr lang="en-US" dirty="0" smtClean="0"/>
              <a:t>You’re entitled to Medicare as long as you continue to meet the requirements for Social Security disability benefits. If Social Security (SSA) determines that your disability benefits should be stopped because your condition has improved and you’re no longer considered disabled, your Medicare will end the same month your disability benefits end.</a:t>
            </a:r>
          </a:p>
          <a:p>
            <a:r>
              <a:rPr lang="en-US" dirty="0" smtClean="0"/>
              <a:t>SSA has work incentives to support people who are still medically disabled but try to work. Continuation of Medicare coverage is a type of incentive.</a:t>
            </a:r>
          </a:p>
          <a:p>
            <a:pPr marL="172142" indent="-172142">
              <a:buFont typeface="Wingdings" panose="05000000000000000000" pitchFamily="2" charset="2"/>
              <a:buChar char="§"/>
            </a:pPr>
            <a:r>
              <a:rPr lang="en-US" dirty="0" smtClean="0"/>
              <a:t>You may have at least 8½ years of extended Medicare coverage if you return to work. Medicare continues even if SSA determines you can no longer get cash benefits because you earn too much.</a:t>
            </a:r>
          </a:p>
          <a:p>
            <a:pPr marL="172142" indent="-172142">
              <a:buFont typeface="Wingdings" panose="05000000000000000000" pitchFamily="2" charset="2"/>
              <a:buChar char="§"/>
            </a:pPr>
            <a:r>
              <a:rPr lang="en-US" dirty="0" smtClean="0"/>
              <a:t>If, after you’ve exhausted your 8½ years of extended Medicare coverage, you continue to work and continue to have a disability, you may buy Part A, or Part A and Part B for as long as you continue to be disabled. This is called “Medicare for the Working Disabled." In some cases, your state may help you pay your Part A premiums. See slide 45 for more information. </a:t>
            </a:r>
          </a:p>
          <a:p>
            <a:pPr marL="172142" indent="-172142">
              <a:buFont typeface="Wingdings" panose="05000000000000000000" pitchFamily="2" charset="2"/>
              <a:buChar char="§"/>
            </a:pPr>
            <a:r>
              <a:rPr lang="en-US" dirty="0" smtClean="0"/>
              <a:t>If you were paying an increased Part B premium during the time you were getting premium-free Part A, but now are eligible for Part B because you’re enrolling in Part A for the working disabled, your Part B penalty can be removed. </a:t>
            </a:r>
          </a:p>
          <a:p>
            <a:r>
              <a:rPr lang="en-US" dirty="0" smtClean="0"/>
              <a:t>If you’re getting Medicare based on disability when you reach 65, you’ll have continuous coverage with no interruption. You’ll get Part A for free, even if you’ve been buying it. However, the reason for your Medicare entitlement changes from disability to age. If you didn’t have Part B when you were disabled, you’ll automatically be enrolled in Part B when you turn 65, and will again be able to decide whether or not to keep it. If you don’t enroll in Part B when first eligible, and you don’t qualify for a Special Enrollment Period (SEP), you may have to pay a late enrollment penalty for as long as you have Part B. Your Part B premium may be increased 10% for every full 12 month period in which you could’ve been enrolled in Part B but weren’t. If you were paying a Part B late enrollment penalty while you were disabled, the penalty will be removed when you reach 65.</a:t>
            </a:r>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2530668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16954" y="4137229"/>
            <a:ext cx="5988033" cy="4685442"/>
          </a:xfrm>
        </p:spPr>
        <p:txBody>
          <a:bodyPr/>
          <a:lstStyle/>
          <a:p>
            <a:r>
              <a:rPr lang="en-US" dirty="0" smtClean="0"/>
              <a:t>Check Your Knowledge—Question 2 </a:t>
            </a:r>
          </a:p>
          <a:p>
            <a:r>
              <a:rPr lang="en-US" dirty="0" smtClean="0"/>
              <a:t>James became entitled to Social Security Disability Insurance at 60 and Medicare at 62. He didn’t take Part B when he was first eligible and didn’t have employer coverage. He is automatically enrolled</a:t>
            </a:r>
            <a:r>
              <a:rPr lang="en-US" baseline="0" dirty="0" smtClean="0"/>
              <a:t> in </a:t>
            </a:r>
            <a:r>
              <a:rPr lang="en-US" dirty="0" smtClean="0"/>
              <a:t>Part B during his Initial Enrollment Period when he turns 65. How much is his Part B late enrollment penalty? </a:t>
            </a:r>
          </a:p>
          <a:p>
            <a:pPr marL="251296" indent="-251296">
              <a:buFont typeface="+mj-lt"/>
              <a:buAutoNum type="alphaLcPeriod"/>
            </a:pPr>
            <a:r>
              <a:rPr lang="en-US" dirty="0"/>
              <a:t>No penalty </a:t>
            </a:r>
          </a:p>
          <a:p>
            <a:pPr marL="251296" indent="-251296">
              <a:buFont typeface="+mj-lt"/>
              <a:buAutoNum type="alphaLcPeriod"/>
            </a:pPr>
            <a:r>
              <a:rPr lang="en-US" dirty="0"/>
              <a:t>5</a:t>
            </a:r>
            <a:r>
              <a:rPr lang="en-US" baseline="0" dirty="0" smtClean="0"/>
              <a:t>%</a:t>
            </a:r>
            <a:endParaRPr lang="en-US" dirty="0" smtClean="0"/>
          </a:p>
          <a:p>
            <a:pPr marL="251296" indent="-251296">
              <a:buFont typeface="+mj-lt"/>
              <a:buAutoNum type="alphaLcPeriod"/>
            </a:pPr>
            <a:r>
              <a:rPr lang="en-US" dirty="0"/>
              <a:t>1</a:t>
            </a:r>
            <a:r>
              <a:rPr lang="en-US" dirty="0" smtClean="0"/>
              <a:t>0</a:t>
            </a:r>
            <a:r>
              <a:rPr lang="en-US" baseline="0" dirty="0" smtClean="0"/>
              <a:t>%</a:t>
            </a:r>
            <a:endParaRPr lang="en-US" dirty="0" smtClean="0"/>
          </a:p>
          <a:p>
            <a:pPr marL="251296" indent="-251296">
              <a:buFont typeface="+mj-lt"/>
              <a:buAutoNum type="alphaLcPeriod"/>
            </a:pPr>
            <a:r>
              <a:rPr lang="en-US" dirty="0"/>
              <a:t>1</a:t>
            </a:r>
            <a:r>
              <a:rPr lang="en-US" dirty="0" smtClean="0"/>
              <a:t>0</a:t>
            </a:r>
            <a:r>
              <a:rPr lang="en-US" baseline="0" dirty="0" smtClean="0"/>
              <a:t>% for each 12-month period without Part B</a:t>
            </a:r>
            <a:endParaRPr lang="en-US" dirty="0" smtClean="0"/>
          </a:p>
          <a:p>
            <a:r>
              <a:rPr lang="en-US" b="1" dirty="0" smtClean="0"/>
              <a:t>Answer: a. No penalty. </a:t>
            </a:r>
          </a:p>
          <a:p>
            <a:pPr marL="0" lvl="1" indent="0">
              <a:buNone/>
            </a:pPr>
            <a:r>
              <a:rPr lang="en-US" dirty="0" smtClean="0"/>
              <a:t>If you’re getting Medicare based on disability when you reach 65, you’ll have continuous coverage with no interruption. You’ll get Part A for free, even if you’ve been buying it. However, the reason for your Medicare entitlement changes from disability to age. If you didn’t have Part B when you were disabled, you’ll automatically be enrolled in Part B when you turn 65, and will again be able to decide whether or not to keep it. If you were paying a Part B late enrollment penalty while you were disabled, the penalty will be removed when you reach 65.</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32228388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3, “Medicare Plan Choices for People With Disabilities," explains </a:t>
            </a:r>
          </a:p>
          <a:p>
            <a:pPr marL="172142" indent="-172142">
              <a:buFont typeface="Wingdings" panose="05000000000000000000" pitchFamily="2" charset="2"/>
              <a:buChar char="§"/>
            </a:pPr>
            <a:r>
              <a:rPr lang="en-US" dirty="0" smtClean="0"/>
              <a:t>Medicare health and drug plan options</a:t>
            </a:r>
          </a:p>
          <a:p>
            <a:pPr marL="172142" indent="-172142">
              <a:buFont typeface="Wingdings" panose="05000000000000000000" pitchFamily="2" charset="2"/>
              <a:buChar char="§"/>
            </a:pPr>
            <a:r>
              <a:rPr lang="en-US" dirty="0" smtClean="0"/>
              <a:t>Medicare coordination of benefits for people with disabilities </a:t>
            </a:r>
          </a:p>
          <a:p>
            <a:pPr marL="172142" indent="-172142">
              <a:buFont typeface="Wingdings" panose="05000000000000000000" pitchFamily="2" charset="2"/>
              <a:buChar char="§"/>
            </a:pPr>
            <a:r>
              <a:rPr lang="en-US" dirty="0" smtClean="0"/>
              <a:t>Medicare Supplement Insurance (Medigap) policies</a:t>
            </a:r>
          </a:p>
          <a:p>
            <a:endParaRPr lang="en-US" dirty="0" smtClean="0"/>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2409205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4237080" y="9"/>
            <a:ext cx="3240687"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4691" name="Rectangle 3"/>
          <p:cNvSpPr>
            <a:spLocks noChangeArrowheads="1"/>
          </p:cNvSpPr>
          <p:nvPr/>
        </p:nvSpPr>
        <p:spPr bwMode="auto">
          <a:xfrm>
            <a:off x="4" y="9273813"/>
            <a:ext cx="3240688" cy="487415"/>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4692" name="Rectangle 4"/>
          <p:cNvSpPr>
            <a:spLocks noChangeArrowheads="1"/>
          </p:cNvSpPr>
          <p:nvPr/>
        </p:nvSpPr>
        <p:spPr bwMode="auto">
          <a:xfrm>
            <a:off x="4" y="9"/>
            <a:ext cx="3240688"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4693" name="Rectangle 5"/>
          <p:cNvSpPr>
            <a:spLocks noChangeArrowheads="1"/>
          </p:cNvSpPr>
          <p:nvPr/>
        </p:nvSpPr>
        <p:spPr bwMode="auto">
          <a:xfrm>
            <a:off x="4237080" y="9"/>
            <a:ext cx="3240687"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4694" name="Rectangle 6"/>
          <p:cNvSpPr>
            <a:spLocks noChangeArrowheads="1"/>
          </p:cNvSpPr>
          <p:nvPr/>
        </p:nvSpPr>
        <p:spPr bwMode="auto">
          <a:xfrm>
            <a:off x="4" y="9273813"/>
            <a:ext cx="3240688" cy="487415"/>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4695" name="Rectangle 7"/>
          <p:cNvSpPr>
            <a:spLocks noChangeArrowheads="1"/>
          </p:cNvSpPr>
          <p:nvPr/>
        </p:nvSpPr>
        <p:spPr bwMode="auto">
          <a:xfrm>
            <a:off x="4" y="9"/>
            <a:ext cx="3240688" cy="485803"/>
          </a:xfrm>
          <a:prstGeom prst="rect">
            <a:avLst/>
          </a:prstGeom>
          <a:noFill/>
          <a:ln w="12700">
            <a:noFill/>
            <a:miter lim="800000"/>
            <a:headEnd/>
            <a:tailEnd/>
          </a:ln>
        </p:spPr>
        <p:txBody>
          <a:bodyPr wrap="none" lIns="92204" tIns="46102" rIns="92204" bIns="46102" anchor="ctr"/>
          <a:lstStyle/>
          <a:p>
            <a:endParaRPr lang="en-US" dirty="0">
              <a:latin typeface="Calibri" pitchFamily="34" charset="0"/>
            </a:endParaRPr>
          </a:p>
        </p:txBody>
      </p:sp>
      <p:sp>
        <p:nvSpPr>
          <p:cNvPr id="114697" name="Rectangle 9"/>
          <p:cNvSpPr>
            <a:spLocks noGrp="1" noChangeArrowheads="1"/>
          </p:cNvSpPr>
          <p:nvPr>
            <p:ph type="body" idx="1"/>
          </p:nvPr>
        </p:nvSpPr>
        <p:spPr>
          <a:xfrm>
            <a:off x="236938" y="3780128"/>
            <a:ext cx="6569603" cy="4705503"/>
          </a:xfrm>
        </p:spPr>
        <p:txBody>
          <a:bodyPr>
            <a:normAutofit fontScale="92500"/>
          </a:bodyPr>
          <a:lstStyle/>
          <a:p>
            <a:r>
              <a:rPr lang="en-US" dirty="0" smtClean="0"/>
              <a:t>The same Medicare health plan choices are available to people with disabilities and people 65 and older, except for those with End-Stage Renal Disease (ESRD). You may choose Original Medicare, a Medicare Advantage (MA) Plan, or another Medicare Plan available in your area. Other Medicare health plan types include Medicare Cost Plans, Demonstration/Pilot plans, and Programs of All-Inclusive Care for the Elderly (PACE).</a:t>
            </a:r>
          </a:p>
          <a:p>
            <a:r>
              <a:rPr lang="en-US" dirty="0" smtClean="0"/>
              <a:t>You may also join a Medicare drug plan. Enrolling in a Medicare drug plan is optional but can provide substantial savings for people with chronic medical conditions. Medicare prescription drug coverage adds to your Medicare health care coverage. It helps you pay for medically necessary brand-name and generic prescription drugs. All people with Medicare are eligible to enroll in a Medicare drug plan. To get coverage you must join a plan. </a:t>
            </a:r>
          </a:p>
          <a:p>
            <a:r>
              <a:rPr lang="en-US" dirty="0" smtClean="0"/>
              <a:t>There are 2 main ways to get Medicare prescription drug coverage:</a:t>
            </a:r>
          </a:p>
          <a:p>
            <a:pPr marL="220348" indent="-220348">
              <a:buFont typeface="+mj-lt"/>
              <a:buAutoNum type="arabicPeriod"/>
            </a:pPr>
            <a:r>
              <a:rPr lang="en-US" dirty="0" smtClean="0"/>
              <a:t>Join a Medicare Prescription Drug Plan (PDP). These plans add coverage to Original Medicare, and may be added to some other types of Medicare health plans (but not Medicare Advantage [MA] Plans).</a:t>
            </a:r>
          </a:p>
          <a:p>
            <a:pPr marL="220348" indent="-220348">
              <a:buFont typeface="+mj-lt"/>
              <a:buAutoNum type="arabicPeriod"/>
            </a:pPr>
            <a:r>
              <a:rPr lang="en-US" dirty="0" smtClean="0"/>
              <a:t>Join an Medicare Advantage (MA) Plan with prescription drug coverage (MA-PD) (like an HMO or PPO), or another Medicare health plan that includes Medicare prescription drug coverage. </a:t>
            </a:r>
          </a:p>
          <a:p>
            <a:r>
              <a:rPr lang="en-US" dirty="0" smtClean="0"/>
              <a:t>If you have ESRD, you may not be able to join an MA Plan except under certain limited exceptions:</a:t>
            </a:r>
          </a:p>
          <a:p>
            <a:pPr marL="172142" indent="-172142">
              <a:buFont typeface="Wingdings" panose="05000000000000000000" pitchFamily="2" charset="2"/>
              <a:buChar char="§"/>
            </a:pPr>
            <a:r>
              <a:rPr lang="en-US" dirty="0" smtClean="0"/>
              <a:t>If you’re already in an MA Plan when you develop ESRD, you may be able to stay in your plan or join another plan offered by the same company.</a:t>
            </a:r>
          </a:p>
          <a:p>
            <a:pPr marL="172142" indent="-172142">
              <a:buFont typeface="Wingdings" panose="05000000000000000000" pitchFamily="2" charset="2"/>
              <a:buChar char="§"/>
            </a:pPr>
            <a:r>
              <a:rPr lang="en-US" dirty="0" smtClean="0"/>
              <a:t>If you have an employer or union health plan, or other health coverage through a company that offers MA Plans, you may be able to join one of its MA Plans.</a:t>
            </a:r>
          </a:p>
          <a:p>
            <a:pPr marL="172142" indent="-172142">
              <a:buFont typeface="Wingdings" panose="05000000000000000000" pitchFamily="2" charset="2"/>
              <a:buChar char="§"/>
            </a:pPr>
            <a:r>
              <a:rPr lang="en-US" dirty="0" smtClean="0"/>
              <a:t>If you’ve had a successful kidney transplant, you may be able to join an MA Plan.</a:t>
            </a:r>
          </a:p>
          <a:p>
            <a:pPr marL="172142" indent="-172142">
              <a:buFont typeface="Wingdings" panose="05000000000000000000" pitchFamily="2" charset="2"/>
              <a:buChar char="§"/>
            </a:pPr>
            <a:r>
              <a:rPr lang="en-US" dirty="0" smtClean="0"/>
              <a:t>You may be able to join a Medicare Special Needs Plan for people with ESRD if one is available in your area.</a:t>
            </a:r>
          </a:p>
          <a:p>
            <a:endParaRPr lang="en-US" dirty="0" smtClean="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38379818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p:txBody>
          <a:bodyPr/>
          <a:lstStyle/>
          <a:p>
            <a:r>
              <a:rPr lang="en-US" dirty="0" smtClean="0"/>
              <a:t>You can have Medicare and other health insurance. Medicare is the secondary payer if you’re under 65, entitled to Medicare because of a disability, and you’re covered by a large Employer Group Health Plan (EGHP) through current employment, either your own or that of a family member. In this instance, the employer must have 100 or more employees.</a:t>
            </a:r>
          </a:p>
          <a:p>
            <a:r>
              <a:rPr lang="en-US" dirty="0" smtClean="0"/>
              <a:t>Medicare is also the secondary payer if you’re under 65 and disabled, self-employed, or a family member is self-employed, and you’re covered by a large EGHP of an employer that has 100 or more employees.</a:t>
            </a:r>
          </a:p>
          <a:p>
            <a:r>
              <a:rPr lang="en-US" b="1" dirty="0" smtClean="0"/>
              <a:t>NOTE</a:t>
            </a:r>
            <a:r>
              <a:rPr lang="en-US" dirty="0" smtClean="0"/>
              <a:t>: If any 1 employer within a multiple employer health plan has 100 or more employees, Medicare is the secondary payer for all. This includes individuals associated with employers within the group that have less than 100 employees.</a:t>
            </a:r>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3881218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body" idx="1"/>
          </p:nvPr>
        </p:nvSpPr>
        <p:spPr/>
        <p:txBody>
          <a:bodyPr/>
          <a:lstStyle/>
          <a:p>
            <a:r>
              <a:rPr lang="en-US" dirty="0" smtClean="0"/>
              <a:t>Generally, Medicare will pay first for health insurance claims, and the retiree coverage will be the secondary payer. Retiree coverage might fill some of the gaps in Medicare coverage and might offer additional benefits, like routine dental care or prescription drug coverage. If you’re not sure how your retiree coverage works with Medicare, you should get a copy of your plan’s benefits booklet, or look at the summary plan description provided by your employer or union. If you’re approaching retirement, you should find out if your employer coverage can be continued after you retire. You should check pricing and benefits, including benefits for a spouse. You should learn what effect continuing coverage as a retiree will have on both your own and your spouse’s insurance protections.</a:t>
            </a:r>
          </a:p>
          <a:p>
            <a:r>
              <a:rPr lang="en-US" dirty="0" smtClean="0"/>
              <a:t>Retiree coverage provided by an employer or union may have limits on how much it will pay. It may also provide “stop loss coverage,” a limit on out-of-pocket costs. You can also call the benefits administrator and ask how the plan pays when you have Medicare.</a:t>
            </a:r>
          </a:p>
          <a:p>
            <a:r>
              <a:rPr lang="en-US" dirty="0" smtClean="0"/>
              <a:t>Remember that the employer or union has control over the retiree insurance coverage it offers. The employer or union may change the benefits or the premiums, and may also choose to cancel the insurance.</a:t>
            </a:r>
          </a:p>
          <a:p>
            <a:r>
              <a:rPr lang="en-US" b="1" dirty="0" smtClean="0"/>
              <a:t>NOTE</a:t>
            </a:r>
            <a:r>
              <a:rPr lang="en-US" b="0" dirty="0" smtClean="0"/>
              <a:t>:</a:t>
            </a:r>
            <a:r>
              <a:rPr lang="en-US" dirty="0" smtClean="0"/>
              <a:t> For retirees with Medicare based on End-Stage Renal Disease, Medicare may be secondary to retiree coverage for the 30-month coordination period.</a:t>
            </a:r>
          </a:p>
          <a:p>
            <a:endParaRPr lang="en-US" dirty="0" smtClean="0"/>
          </a:p>
        </p:txBody>
      </p:sp>
      <p:sp>
        <p:nvSpPr>
          <p:cNvPr id="4" name="Slide Image Placeholder 3"/>
          <p:cNvSpPr>
            <a:spLocks noGrp="1" noRot="1" noChangeAspect="1"/>
          </p:cNvSpPr>
          <p:nvPr>
            <p:ph type="sldImg"/>
          </p:nvPr>
        </p:nvSpPr>
        <p:spPr/>
      </p:sp>
    </p:spTree>
    <p:extLst>
      <p:ext uri="{BB962C8B-B14F-4D97-AF65-F5344CB8AC3E}">
        <p14:creationId xmlns:p14="http://schemas.microsoft.com/office/powerpoint/2010/main" val="33944742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These states require insurance companies to offer at least one kind of Medigap policy to people with Medicare under 65: California*, Colorado, Connecticut, Delaware**, Florida, Georgia, Hawaii, Idaho, Illinois, Kansas, Kentucky, Louisiana, Maine, Maryland, Massachusetts*, Michigan, Minnesota, Mississippi, Missouri, Montana, New Hampshire, New Jersey, New York, North Carolina, Oklahoma, Oregon, Pennsylvania, South Dakota, Tennessee, Texas, Vermont*, and Wisconsin. </a:t>
            </a:r>
          </a:p>
          <a:p>
            <a:r>
              <a:rPr lang="en-US" dirty="0" smtClean="0"/>
              <a:t>*A Medigap policy isn’t available to people with End-Stage Renal Disease (ESRD) under 65. </a:t>
            </a:r>
          </a:p>
          <a:p>
            <a:r>
              <a:rPr lang="en-US" dirty="0" smtClean="0"/>
              <a:t>**A Medigap policy is only available to people with ESRD. </a:t>
            </a:r>
          </a:p>
          <a:p>
            <a:r>
              <a:rPr lang="en-US" dirty="0" smtClean="0"/>
              <a:t>Even if your state isn’t on the list above, some insurance companies may sell Medigap policies to people under 65. These policies will probably cost you more than Medigap policies sold to people over 65, and the insurance companies can check your medical history. Check with your state to find out what rights you have under state law.</a:t>
            </a:r>
          </a:p>
          <a:p>
            <a:r>
              <a:rPr lang="en-US" dirty="0" smtClean="0"/>
              <a:t>Remember, if you’re already enrolled in Medicare Part B, you’ll get a one-time, 6-month Medigap Open Enrollment Period when you turn 65. You’ll likely have a wider choice of Medigap policies and be able to get a lower premium. During your Medigap Open Enrollment Period, insurance companies can’t refuse to sell you any Medigap policy due to a disability or other health problem, or charge you a higher premium (based on health status) than they charge other people who are 65. </a:t>
            </a:r>
          </a:p>
          <a:p>
            <a:r>
              <a:rPr lang="en-US" b="1" dirty="0" smtClean="0"/>
              <a:t>NOTE</a:t>
            </a:r>
            <a:r>
              <a:rPr lang="en-US" dirty="0" smtClean="0"/>
              <a:t>: The Affordable Care Act doesn’t </a:t>
            </a:r>
            <a:r>
              <a:rPr lang="en-US" dirty="0"/>
              <a:t>c</a:t>
            </a:r>
            <a:r>
              <a:rPr lang="en-US" dirty="0" smtClean="0"/>
              <a:t>hange the rules for Medigap policies. </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37331608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1041" y="4006326"/>
            <a:ext cx="5608320" cy="4406154"/>
          </a:xfrm>
        </p:spPr>
        <p:txBody>
          <a:bodyPr>
            <a:normAutofit fontScale="92500" lnSpcReduction="10000"/>
          </a:bodyPr>
          <a:lstStyle/>
          <a:p>
            <a:r>
              <a:rPr lang="en-US" dirty="0" smtClean="0"/>
              <a:t>Check Your Knowledge―Question 3</a:t>
            </a:r>
          </a:p>
          <a:p>
            <a:r>
              <a:rPr lang="en-US" dirty="0" smtClean="0"/>
              <a:t>Generally, in which situation would Medicare be the primary payer?</a:t>
            </a:r>
          </a:p>
          <a:p>
            <a:pPr marL="229522" indent="-229522">
              <a:buFont typeface="+mj-lt"/>
              <a:buAutoNum type="alphaLcPeriod"/>
            </a:pPr>
            <a:r>
              <a:rPr lang="en-US" dirty="0" smtClean="0"/>
              <a:t>When you have retiree coverage</a:t>
            </a:r>
          </a:p>
          <a:p>
            <a:pPr marL="229522" indent="-229522">
              <a:buFont typeface="+mj-lt"/>
              <a:buAutoNum type="alphaLcPeriod"/>
            </a:pPr>
            <a:r>
              <a:rPr lang="en-US" dirty="0" smtClean="0"/>
              <a:t>When you have Medicare due to a disability and current active employer coverage</a:t>
            </a:r>
            <a:r>
              <a:rPr lang="en-US" baseline="0" dirty="0" smtClean="0"/>
              <a:t> through an employer with 100 employees or more</a:t>
            </a:r>
            <a:endParaRPr lang="en-US" dirty="0" smtClean="0"/>
          </a:p>
          <a:p>
            <a:pPr marL="229522" indent="-229522">
              <a:buFont typeface="+mj-lt"/>
              <a:buAutoNum type="alphaLcPeriod"/>
            </a:pPr>
            <a:r>
              <a:rPr lang="en-US" dirty="0" smtClean="0"/>
              <a:t>All of the above</a:t>
            </a:r>
          </a:p>
          <a:p>
            <a:pPr marL="229522" indent="-229522">
              <a:buFont typeface="+mj-lt"/>
              <a:buAutoNum type="alphaLcPeriod"/>
            </a:pPr>
            <a:r>
              <a:rPr lang="en-US" dirty="0" smtClean="0"/>
              <a:t>None of the above</a:t>
            </a:r>
          </a:p>
          <a:p>
            <a:pPr>
              <a:defRPr/>
            </a:pPr>
            <a:r>
              <a:rPr lang="en-US" b="1" dirty="0" smtClean="0"/>
              <a:t>Answer: a.</a:t>
            </a:r>
            <a:r>
              <a:rPr lang="en-US" b="1" baseline="0" dirty="0" smtClean="0"/>
              <a:t> When you have retiree coverage</a:t>
            </a:r>
            <a:r>
              <a:rPr lang="en-US" dirty="0" smtClean="0"/>
              <a:t>. </a:t>
            </a:r>
          </a:p>
          <a:p>
            <a:pPr>
              <a:defRPr/>
            </a:pPr>
            <a:r>
              <a:rPr lang="en-US" dirty="0" smtClean="0"/>
              <a:t>You can have Medicare and other health insurance. Generally, Medicare will pay first for health insurance claims, and the retiree coverage will be the secondary payer. Retiree coverage might fill some of the gaps in Medicare coverage and might offer additional benefits, like routine dental care or prescription drug coverage. If you’re not sure how your retiree coverage works with Medicare, you should get a copy of your plan’s benefits booklet or look at the summary plan description provided by your employer or union. </a:t>
            </a:r>
          </a:p>
          <a:p>
            <a:r>
              <a:rPr lang="en-US" dirty="0"/>
              <a:t>Generally, if your employer has fewer than 100 employees, Medicare pays first if you're under 65 or you have Medicare because of a disability. </a:t>
            </a:r>
            <a:r>
              <a:rPr lang="en-US" dirty="0" smtClean="0"/>
              <a:t>Sometimes </a:t>
            </a:r>
            <a:r>
              <a:rPr lang="en-US" dirty="0"/>
              <a:t>employers with fewer than 100 employees join with other employers to form </a:t>
            </a:r>
            <a:r>
              <a:rPr lang="en-US" dirty="0" smtClean="0"/>
              <a:t>a multi-employer plan or </a:t>
            </a:r>
            <a:r>
              <a:rPr lang="en-US" dirty="0"/>
              <a:t>multiple employer plan. If at least one employer in the multi-employer plan or multiple employer plan has 20 employees or more, Medicare pays second.</a:t>
            </a:r>
          </a:p>
          <a:p>
            <a:r>
              <a:rPr lang="en-US" dirty="0"/>
              <a:t>If the employer has at least 100 employees, the health plan is called a large group health plan. If you're covered by a large group health plan because of your current employment or the current employment of a family member, Medicare pays second. </a:t>
            </a:r>
          </a:p>
          <a:p>
            <a:pPr>
              <a:defRPr/>
            </a:pPr>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8831733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4, “People with Disabilities</a:t>
            </a:r>
            <a:r>
              <a:rPr lang="en-US" baseline="0" dirty="0" smtClean="0"/>
              <a:t> and </a:t>
            </a:r>
            <a:r>
              <a:rPr lang="en-US" dirty="0" smtClean="0"/>
              <a:t>Other Programs," explains</a:t>
            </a:r>
          </a:p>
          <a:p>
            <a:pPr marL="172142" indent="-172142">
              <a:buFont typeface="Wingdings" panose="05000000000000000000" pitchFamily="2" charset="2"/>
              <a:buChar char="§"/>
            </a:pPr>
            <a:r>
              <a:rPr lang="en-US" dirty="0" smtClean="0"/>
              <a:t>Health Insurance Marketplace </a:t>
            </a:r>
          </a:p>
          <a:p>
            <a:pPr marL="172142" indent="-172142">
              <a:buFont typeface="Wingdings" panose="05000000000000000000" pitchFamily="2" charset="2"/>
              <a:buChar char="§"/>
            </a:pPr>
            <a:r>
              <a:rPr lang="en-US" dirty="0" smtClean="0"/>
              <a:t>Medicaid </a:t>
            </a:r>
          </a:p>
          <a:p>
            <a:pPr marL="344284" lvl="1" indent="-172142">
              <a:buFont typeface="Arial" panose="020B0604020202020204" pitchFamily="34" charset="0"/>
              <a:buChar char="•"/>
            </a:pPr>
            <a:r>
              <a:rPr lang="en-US" dirty="0"/>
              <a:t>Supplemental Security Income (SSI</a:t>
            </a:r>
            <a:r>
              <a:rPr lang="en-US" dirty="0" smtClean="0"/>
              <a:t>)</a:t>
            </a:r>
            <a:endParaRPr lang="en-US" dirty="0"/>
          </a:p>
          <a:p>
            <a:pPr marL="344284" lvl="1" indent="-172142">
              <a:buFont typeface="Arial" panose="020B0604020202020204" pitchFamily="34" charset="0"/>
              <a:buChar char="•"/>
            </a:pPr>
            <a:r>
              <a:rPr lang="en-US" dirty="0" smtClean="0"/>
              <a:t>Full Medicaid coverage</a:t>
            </a:r>
          </a:p>
          <a:p>
            <a:pPr marL="344284" lvl="1" indent="-172142">
              <a:buFont typeface="Arial" panose="020B0604020202020204" pitchFamily="34" charset="0"/>
              <a:buChar char="•"/>
            </a:pPr>
            <a:r>
              <a:rPr lang="en-US" dirty="0" smtClean="0"/>
              <a:t>Medicare Savings Programs </a:t>
            </a:r>
          </a:p>
          <a:p>
            <a:pPr marL="172142" indent="-172142">
              <a:buFont typeface="Wingdings" panose="05000000000000000000" pitchFamily="2" charset="2"/>
              <a:buChar char="§"/>
            </a:pPr>
            <a:r>
              <a:rPr lang="en-US" dirty="0" smtClean="0"/>
              <a:t>Extra Help </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460904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28600" y="4006325"/>
            <a:ext cx="6596743" cy="4517189"/>
          </a:xfrm>
        </p:spPr>
        <p:txBody>
          <a:bodyPr>
            <a:normAutofit lnSpcReduction="10000"/>
          </a:bodyPr>
          <a:lstStyle/>
          <a:p>
            <a:r>
              <a:rPr lang="en-US" dirty="0" smtClean="0"/>
              <a:t>If you're entitled to Social Security Disability Insurance (SSDI), you may qualify for Medicare. However, there is a 24-month waiting period before Medicare coverage can start. The waiting period begins once you start receiving SSDI benefits, which don’t start until you have been disabled for 5 months. During this waiting period, you can apply for coverage in the Health Insurance Marketplace. The Marketplace application process will determine if you’ll qualify for Medicaid or for premium tax credits that lower your monthly Marketplace plan premium, and cost-sharing reductions that lower your out-of-pocket costs. </a:t>
            </a:r>
          </a:p>
          <a:p>
            <a:r>
              <a:rPr lang="en-US" b="1" dirty="0" smtClean="0"/>
              <a:t>NOTE</a:t>
            </a:r>
            <a:r>
              <a:rPr lang="en-US" b="1" dirty="0"/>
              <a:t>: </a:t>
            </a:r>
            <a:r>
              <a:rPr lang="en-US" dirty="0"/>
              <a:t>If you have Supplemental Security Income (SSI) </a:t>
            </a:r>
            <a:r>
              <a:rPr lang="en-US" dirty="0" smtClean="0"/>
              <a:t>and </a:t>
            </a:r>
            <a:r>
              <a:rPr lang="en-US" dirty="0"/>
              <a:t>have Medicaid coverage, you’re considered covered under the healthcare law. You don’t need to get a Marketplace plan.</a:t>
            </a:r>
            <a:r>
              <a:rPr lang="en-US" b="1" dirty="0"/>
              <a:t> </a:t>
            </a:r>
            <a:endParaRPr lang="en-US" dirty="0"/>
          </a:p>
          <a:p>
            <a:r>
              <a:rPr lang="en-US" dirty="0" smtClean="0"/>
              <a:t>If you apply for lower costs in the Marketplace, you’ll need to estimate your income. If you’re getting Social Security disability benefits, and want to find out if you qualify for lower costs on Marketplace coverage, you’ll need to provide information about your Social Security payments, including disability payments. </a:t>
            </a:r>
          </a:p>
          <a:p>
            <a:r>
              <a:rPr lang="en-US" dirty="0" smtClean="0"/>
              <a:t>Your Medicare coverage is effective on the 25</a:t>
            </a:r>
            <a:r>
              <a:rPr lang="en-US" baseline="30000" dirty="0" smtClean="0"/>
              <a:t>th</a:t>
            </a:r>
            <a:r>
              <a:rPr lang="en-US" dirty="0" smtClean="0"/>
              <a:t> month of receiving SSDI. Your Medicare card will be mailed to you about 3 months before your 25</a:t>
            </a:r>
            <a:r>
              <a:rPr lang="en-US" baseline="30000" dirty="0" smtClean="0"/>
              <a:t>th</a:t>
            </a:r>
            <a:r>
              <a:rPr lang="en-US" dirty="0" smtClean="0"/>
              <a:t> month of disability benefits. If you don't want Part B, follow the instructions that are included with the card. However, once you’re eligible for Medicare, you won’t be able to get lower costs for a Marketplace plan based on your income. </a:t>
            </a:r>
          </a:p>
          <a:p>
            <a:r>
              <a:rPr lang="en-US" dirty="0" smtClean="0"/>
              <a:t>Once your Part A coverage starts, you will need to return to the Marketplace and end any subsidies, like advanced premium tax credits (APTCs) and cost-sharing reductions that are being paid on your behalf. That’s because Part A is considered minimum essential coverage, not Part B</a:t>
            </a:r>
            <a:r>
              <a:rPr lang="en-US" dirty="0"/>
              <a:t>. </a:t>
            </a:r>
            <a:r>
              <a:rPr lang="en-US" dirty="0" smtClean="0"/>
              <a:t>You will </a:t>
            </a:r>
            <a:r>
              <a:rPr lang="en-US" dirty="0"/>
              <a:t>have to pay back any tax credits </a:t>
            </a:r>
            <a:r>
              <a:rPr lang="en-US" dirty="0" smtClean="0"/>
              <a:t>collected </a:t>
            </a:r>
            <a:r>
              <a:rPr lang="en-US" dirty="0"/>
              <a:t>during months in which </a:t>
            </a:r>
            <a:r>
              <a:rPr lang="en-US" dirty="0" smtClean="0"/>
              <a:t>you </a:t>
            </a:r>
            <a:r>
              <a:rPr lang="en-US" dirty="0"/>
              <a:t>had both Medicare Part A (or Part C) and Marketplace</a:t>
            </a:r>
            <a:r>
              <a:rPr lang="en-US" dirty="0" smtClean="0"/>
              <a:t>. In cases where Part A is awarded retroactively, APTC is lost when the person with Medicare is notified of the retroactive entitlement.</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181228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1, “Social Security for People With Disabilities," includes these topics:</a:t>
            </a:r>
          </a:p>
          <a:p>
            <a:pPr marL="172142" indent="-172142">
              <a:buFont typeface="Wingdings" panose="05000000000000000000" pitchFamily="2" charset="2"/>
              <a:buChar char="§"/>
            </a:pPr>
            <a:r>
              <a:rPr lang="en-US" dirty="0" smtClean="0"/>
              <a:t>Defining disability </a:t>
            </a:r>
          </a:p>
          <a:p>
            <a:pPr marL="172142" indent="-172142">
              <a:buFont typeface="Wingdings" panose="05000000000000000000" pitchFamily="2" charset="2"/>
              <a:buChar char="§"/>
            </a:pPr>
            <a:r>
              <a:rPr lang="en-US" dirty="0" smtClean="0"/>
              <a:t>Social Security Disability Insurance </a:t>
            </a:r>
          </a:p>
          <a:p>
            <a:pPr marL="172142" indent="-172142">
              <a:buFont typeface="Wingdings" panose="05000000000000000000" pitchFamily="2" charset="2"/>
              <a:buChar char="§"/>
            </a:pPr>
            <a:r>
              <a:rPr lang="en-US" dirty="0" smtClean="0"/>
              <a:t>Supplemental Security Income </a:t>
            </a:r>
          </a:p>
          <a:p>
            <a:pPr marL="172142" indent="-172142">
              <a:buFont typeface="Wingdings" panose="05000000000000000000" pitchFamily="2" charset="2"/>
              <a:buChar char="§"/>
            </a:pPr>
            <a:r>
              <a:rPr lang="en-US" dirty="0" smtClean="0"/>
              <a:t>Qualifying for these programs</a:t>
            </a:r>
          </a:p>
          <a:p>
            <a:pPr marL="172142" indent="-172142">
              <a:buFont typeface="Wingdings" panose="05000000000000000000" pitchFamily="2" charset="2"/>
              <a:buChar char="§"/>
            </a:pPr>
            <a:r>
              <a:rPr lang="en-US" dirty="0" smtClean="0"/>
              <a:t>Creating a “</a:t>
            </a:r>
            <a:r>
              <a:rPr lang="en-US" i="1" dirty="0" smtClean="0">
                <a:solidFill>
                  <a:srgbClr val="FF0000"/>
                </a:solidFill>
              </a:rPr>
              <a:t>my</a:t>
            </a:r>
            <a:r>
              <a:rPr lang="en-US" dirty="0" smtClean="0">
                <a:solidFill>
                  <a:srgbClr val="FF0000"/>
                </a:solidFill>
              </a:rPr>
              <a:t> </a:t>
            </a:r>
            <a:r>
              <a:rPr lang="en-US" dirty="0" smtClean="0">
                <a:solidFill>
                  <a:srgbClr val="465EC6"/>
                </a:solidFill>
              </a:rPr>
              <a:t>Social Security</a:t>
            </a:r>
            <a:r>
              <a:rPr lang="en-US" dirty="0" smtClean="0"/>
              <a:t>” account </a:t>
            </a:r>
          </a:p>
          <a:p>
            <a:pPr marL="172142" indent="-172142">
              <a:buFont typeface="Wingdings" panose="05000000000000000000" pitchFamily="2" charset="2"/>
              <a:buChar char="§"/>
            </a:pPr>
            <a:r>
              <a:rPr lang="en-US" dirty="0" smtClean="0"/>
              <a:t>How to apply for benefits</a:t>
            </a:r>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460904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Supplemental Security Income (SSI) is a federal </a:t>
            </a:r>
            <a:r>
              <a:rPr lang="en-US" dirty="0"/>
              <a:t>program that provides monthly payments to people who have limited income and few </a:t>
            </a:r>
            <a:r>
              <a:rPr lang="en-US" dirty="0" smtClean="0"/>
              <a:t>resources. The program is designed </a:t>
            </a:r>
            <a:r>
              <a:rPr lang="en-US" dirty="0"/>
              <a:t>to help aged, blind, and disabled </a:t>
            </a:r>
            <a:r>
              <a:rPr lang="en-US" dirty="0" smtClean="0"/>
              <a:t>people (including blind or disabled children), who </a:t>
            </a:r>
            <a:r>
              <a:rPr lang="en-US" dirty="0"/>
              <a:t>have little or no </a:t>
            </a:r>
            <a:r>
              <a:rPr lang="en-US" dirty="0" smtClean="0"/>
              <a:t>income; and it provides cash </a:t>
            </a:r>
            <a:r>
              <a:rPr lang="en-US" dirty="0"/>
              <a:t>to meet basic needs for food, clothing, and </a:t>
            </a:r>
            <a:r>
              <a:rPr lang="en-US" dirty="0" smtClean="0"/>
              <a:t>shelter.</a:t>
            </a:r>
            <a:endParaRPr lang="en-US" dirty="0"/>
          </a:p>
          <a:p>
            <a:r>
              <a:rPr lang="en-US" dirty="0" smtClean="0"/>
              <a:t>In </a:t>
            </a:r>
            <a:r>
              <a:rPr lang="en-US" dirty="0"/>
              <a:t>most states, if you </a:t>
            </a:r>
            <a:r>
              <a:rPr lang="en-US" dirty="0" smtClean="0"/>
              <a:t>get SSI, </a:t>
            </a:r>
            <a:r>
              <a:rPr lang="en-US" dirty="0"/>
              <a:t>you may be automatically eligible for </a:t>
            </a:r>
            <a:r>
              <a:rPr lang="en-US" dirty="0" smtClean="0"/>
              <a:t>Medicaid. An </a:t>
            </a:r>
            <a:r>
              <a:rPr lang="en-US" dirty="0"/>
              <a:t>SSI application is also an application for </a:t>
            </a:r>
            <a:r>
              <a:rPr lang="en-US" dirty="0" smtClean="0"/>
              <a:t>Medicaid. </a:t>
            </a:r>
            <a:r>
              <a:rPr lang="en-US" dirty="0"/>
              <a:t>In other states, you must apply for and establish your eligibility for Medicaid with another agency. </a:t>
            </a:r>
          </a:p>
          <a:p>
            <a:r>
              <a:rPr lang="en-US" b="1" dirty="0"/>
              <a:t>Resource</a:t>
            </a:r>
            <a:r>
              <a:rPr lang="en-US" b="1" dirty="0" smtClean="0"/>
              <a:t>: </a:t>
            </a:r>
            <a:r>
              <a:rPr lang="en-US" dirty="0" smtClean="0">
                <a:hlinkClick r:id="rId3"/>
              </a:rPr>
              <a:t>ssa.gov/ssi/text-other-ussi.htm</a:t>
            </a:r>
            <a:r>
              <a:rPr lang="en-US" b="1" dirty="0" smtClean="0"/>
              <a:t>.</a:t>
            </a:r>
          </a:p>
          <a:p>
            <a:endParaRPr lang="en-US" b="1" dirty="0" smtClean="0"/>
          </a:p>
        </p:txBody>
      </p:sp>
    </p:spTree>
    <p:extLst>
      <p:ext uri="{BB962C8B-B14F-4D97-AF65-F5344CB8AC3E}">
        <p14:creationId xmlns:p14="http://schemas.microsoft.com/office/powerpoint/2010/main" val="17385526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54193" lvl="1" indent="0">
              <a:buNone/>
            </a:pPr>
            <a:r>
              <a:rPr lang="en-US" dirty="0" smtClean="0"/>
              <a:t>Medicaid is a federal and state entitlement </a:t>
            </a:r>
            <a:r>
              <a:rPr lang="en-US" dirty="0"/>
              <a:t>program </a:t>
            </a:r>
            <a:r>
              <a:rPr lang="en-US" dirty="0" smtClean="0"/>
              <a:t>(a </a:t>
            </a:r>
            <a:r>
              <a:rPr lang="en-US" dirty="0"/>
              <a:t>government program that guarantees certain benefits to a particular group or segment of the </a:t>
            </a:r>
            <a:r>
              <a:rPr lang="en-US" dirty="0" smtClean="0"/>
              <a:t>population) that pays for medical assistance for certain individuals and families with limited income and resources. Medicaid isn’t a cash support program; it pays medical providers directly for care.</a:t>
            </a:r>
          </a:p>
          <a:p>
            <a:pPr marL="54193" lvl="1" indent="0">
              <a:buNone/>
            </a:pPr>
            <a:r>
              <a:rPr lang="en-US" dirty="0" smtClean="0"/>
              <a:t>Medicaid is the largest source of funding for medical and health-related services for those with limited</a:t>
            </a:r>
            <a:r>
              <a:rPr lang="en-US" baseline="0" dirty="0" smtClean="0"/>
              <a:t> income and resources</a:t>
            </a:r>
            <a:r>
              <a:rPr lang="en-US" dirty="0" smtClean="0"/>
              <a:t>. Medicaid and the Children’s Health Insurance Program (CHIP) provide health coverage to nearly 71 million people, including children, pregnant women, parents, seniors, and individuals with disabilities.</a:t>
            </a:r>
          </a:p>
          <a:p>
            <a:endParaRPr lang="en-US" dirty="0" smtClean="0"/>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460904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Medicare and Medicaid are different in the following ways: </a:t>
            </a:r>
          </a:p>
          <a:p>
            <a:pPr marL="174697" indent="-174697">
              <a:buFont typeface="Wingdings" panose="05000000000000000000" pitchFamily="2" charset="2"/>
              <a:buChar char="§"/>
            </a:pPr>
            <a:r>
              <a:rPr lang="en-US" dirty="0" smtClean="0"/>
              <a:t>Medicare is a national program that is consistent across the country; Medicaid consists of statewide programs that vary among states. </a:t>
            </a:r>
          </a:p>
          <a:p>
            <a:pPr marL="174697" indent="-174697">
              <a:buFont typeface="Wingdings" panose="05000000000000000000" pitchFamily="2" charset="2"/>
              <a:buChar char="§"/>
            </a:pPr>
            <a:r>
              <a:rPr lang="en-US" dirty="0" smtClean="0"/>
              <a:t>Medicare is administered by the federal government; Medicaid is administered by state governments within federal rules (federal/state partnership). </a:t>
            </a:r>
          </a:p>
          <a:p>
            <a:pPr marL="174697" indent="-174697">
              <a:buFont typeface="Wingdings" panose="05000000000000000000" pitchFamily="2" charset="2"/>
              <a:buChar char="§"/>
            </a:pPr>
            <a:r>
              <a:rPr lang="en-US" dirty="0" smtClean="0"/>
              <a:t>Medicare eligibility is based on age, disability, or End-Stage Renal Disease (ESRD); Medicaid eligibility is based on limited income and resources, as well as other non-financial requirements. </a:t>
            </a:r>
          </a:p>
          <a:p>
            <a:pPr marL="174697" indent="-174697">
              <a:buFont typeface="Wingdings" panose="05000000000000000000" pitchFamily="2" charset="2"/>
              <a:buChar char="§"/>
            </a:pPr>
            <a:r>
              <a:rPr lang="en-US" dirty="0" smtClean="0"/>
              <a:t>Medicare is the nation’s primary payer of inpatient hospital services for the elderly and people with ESRD; Medicaid is the nation’s primary public payer of mental health and long-term care services (nursing home care) and finances</a:t>
            </a:r>
            <a:r>
              <a:rPr lang="en-US" baseline="0" dirty="0" smtClean="0"/>
              <a:t> 40% of all births (including prenatal care, labor, delivery and 60 days of postpartum and other pregnancy-related care)</a:t>
            </a:r>
            <a:r>
              <a:rPr lang="en-US" dirty="0" smtClean="0"/>
              <a:t>. </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9040158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States use one application for coverage through the Marketplace, Medicaid, and the Children’s Health Insurance Program (CHIP). The application may lead seamlessly from eligibility, to plan selection, and enrollment. Individuals can submit one application for all programs. Online applications are available in every state, along with traditional paper applications that may be mailed in. And people continue to have the option to apply in person or over the phone.</a:t>
            </a:r>
          </a:p>
          <a:p>
            <a:r>
              <a:rPr lang="en-US" dirty="0" smtClean="0"/>
              <a:t>Through the single streamlined application, individuals and families get eligibility determinations for the following:</a:t>
            </a:r>
          </a:p>
          <a:p>
            <a:pPr marL="172142" indent="-172142">
              <a:buFont typeface="Wingdings" panose="05000000000000000000" pitchFamily="2" charset="2"/>
              <a:buChar char="§"/>
            </a:pPr>
            <a:r>
              <a:rPr lang="en-US" dirty="0" smtClean="0"/>
              <a:t>Medicaid and CHIP</a:t>
            </a:r>
          </a:p>
          <a:p>
            <a:pPr marL="172142" indent="-172142">
              <a:buFont typeface="Wingdings" panose="05000000000000000000" pitchFamily="2" charset="2"/>
              <a:buChar char="§"/>
            </a:pPr>
            <a:r>
              <a:rPr lang="en-US" dirty="0" smtClean="0"/>
              <a:t>Enrollment in Qualified Health Plans in the Marketplace</a:t>
            </a:r>
          </a:p>
          <a:p>
            <a:pPr marL="344284" lvl="1" indent="-172142">
              <a:buFont typeface="Arial" panose="020B0604020202020204" pitchFamily="34" charset="0"/>
              <a:buChar char="•"/>
            </a:pPr>
            <a:r>
              <a:rPr lang="en-US" dirty="0" smtClean="0"/>
              <a:t>Advance premium tax credits </a:t>
            </a:r>
          </a:p>
          <a:p>
            <a:pPr marL="344284" lvl="1" indent="-172142">
              <a:buFont typeface="Arial" panose="020B0604020202020204" pitchFamily="34" charset="0"/>
              <a:buChar char="•"/>
            </a:pPr>
            <a:r>
              <a:rPr lang="en-US" dirty="0" smtClean="0"/>
              <a:t>Cost-sharing reductions</a:t>
            </a:r>
          </a:p>
          <a:p>
            <a:r>
              <a:rPr lang="en-US" dirty="0" smtClean="0"/>
              <a:t>Once the eligibility determination is complete, applicants may be able to enroll in affordable coverage immediately, depending on the programs for which they’re eligible and the model established in their state.</a:t>
            </a:r>
          </a:p>
          <a:p>
            <a:r>
              <a:rPr lang="en-US" dirty="0" smtClean="0"/>
              <a:t>You can apply for Medicaid and CHIP any time of year. If you qualify, you can enroll immediately.</a:t>
            </a:r>
          </a:p>
          <a:p>
            <a:r>
              <a:rPr lang="en-US" b="1" dirty="0" smtClean="0"/>
              <a:t>To find out if your children qualify for CHIP coverage </a:t>
            </a:r>
            <a:r>
              <a:rPr lang="en-US" dirty="0" smtClean="0"/>
              <a:t>visit </a:t>
            </a:r>
            <a:r>
              <a:rPr lang="en-US" dirty="0" smtClean="0">
                <a:hlinkClick r:id="rId3"/>
              </a:rPr>
              <a:t>insurekidsnow.gov</a:t>
            </a:r>
            <a:r>
              <a:rPr lang="en-US" dirty="0" smtClean="0"/>
              <a:t> or call </a:t>
            </a:r>
            <a:br>
              <a:rPr lang="en-US" dirty="0" smtClean="0"/>
            </a:br>
            <a:r>
              <a:rPr lang="en-US" dirty="0" smtClean="0"/>
              <a:t>1-877-KIDS-NOW (1-877-543-7669). If you apply for Medicaid coverage to your state agency, you’ll also find out if your children qualify for CHIP. If you qualify, coverage can begin immediately.</a:t>
            </a:r>
          </a:p>
          <a:p>
            <a:endParaRPr lang="en-US" dirty="0" smtClean="0"/>
          </a:p>
        </p:txBody>
      </p:sp>
      <p:sp>
        <p:nvSpPr>
          <p:cNvPr id="6" name="Slide Image Placeholder 5"/>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3163780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You may be eligible to get help from your state Medicaid program to pay for your Medicare premiums. In some cases, Medicare Savings Programs may also pay Part A and Part B deductibles, coinsurance, and copayments if you meet certain conditions. </a:t>
            </a:r>
          </a:p>
          <a:p>
            <a:r>
              <a:rPr lang="en-US" dirty="0" smtClean="0"/>
              <a:t>Medicare Savings Programs often have higher income and resource guidelines than full Medicaid coverage. These income and resource amounts can change each year. </a:t>
            </a:r>
          </a:p>
          <a:p>
            <a:r>
              <a:rPr lang="en-US" dirty="0" smtClean="0"/>
              <a:t>For more information about available programs to help you save on your health care and prescription drug costs</a:t>
            </a:r>
            <a:r>
              <a:rPr lang="en-US" dirty="0"/>
              <a:t>, </a:t>
            </a:r>
            <a:r>
              <a:rPr lang="en-US" dirty="0" smtClean="0"/>
              <a:t>review the Medicare publication “4 Programs that Can Help You Pay Your Medical Expenses” (</a:t>
            </a:r>
            <a:r>
              <a:rPr lang="en-US" dirty="0" smtClean="0">
                <a:hlinkClick r:id="rId3"/>
              </a:rPr>
              <a:t>Medicare.gov/Pubs/pdf/11445-4-Programs-that-Can-Help-You-Pay-Your.pdf</a:t>
            </a:r>
            <a:r>
              <a:rPr lang="en-US" dirty="0" smtClean="0"/>
              <a:t>). </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460904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54193" lvl="1" indent="0">
              <a:buNone/>
            </a:pPr>
            <a:r>
              <a:rPr lang="en-US" dirty="0" smtClean="0"/>
              <a:t>To qualify for the Qualified Medicare Beneficiary (QMB) program, you must be eligible for Medicare Part A, and have an income not exceeding 100% of the federal poverty level (FPL). If you qualify for QMB, you get help paying your Part A and Part B premiums, deductibles, coinsurance, and copayments. The monthly individual income limit for QMB is $1,025, and the monthly income limit for married couples is $1,374.</a:t>
            </a:r>
          </a:p>
          <a:p>
            <a:pPr marL="54193" lvl="1" indent="0">
              <a:buNone/>
            </a:pPr>
            <a:r>
              <a:rPr lang="en-US" dirty="0" smtClean="0"/>
              <a:t>To qualify for the Specified Low-Income Medicare Beneficiary (SLMB) program, you must be eligible for Medicare Part A and have an income that is at least 100%, but doesn’t exceed 120% of the FPL. If you qualify for SLMB, you get help paying for your Part B premium.</a:t>
            </a:r>
          </a:p>
          <a:p>
            <a:pPr marL="54193" lvl="1" indent="0">
              <a:buNone/>
            </a:pPr>
            <a:r>
              <a:rPr lang="en-US" dirty="0" smtClean="0"/>
              <a:t>To qualify for the Qualified Individual (QI) program, you must be eligible for Medicare Part A, and have an income not exceeding 135% of the FPL. The QI program is fully federally funded. Congress only appropriates a limited amount of funds to each state. If you qualify for QI, and there are still funds available in your state, you get help paying your Part B premium.</a:t>
            </a:r>
          </a:p>
          <a:p>
            <a:pPr marL="54193" lvl="1" indent="0">
              <a:buNone/>
            </a:pPr>
            <a:r>
              <a:rPr lang="en-US" dirty="0" smtClean="0"/>
              <a:t>The monthly individual income limit for individual specified low-income Medicare beneficiaries is $1,226, and the monthly income limit for married couples is $1,644.</a:t>
            </a:r>
          </a:p>
          <a:p>
            <a:pPr marL="54193" lvl="1" indent="0">
              <a:buNone/>
            </a:pPr>
            <a:r>
              <a:rPr lang="en-US" dirty="0" smtClean="0"/>
              <a:t>The monthly individual income limit for qualified individuals is $1,377, and the monthly income limit for married couples is $1,847.</a:t>
            </a:r>
          </a:p>
          <a:p>
            <a:pPr marL="54193" lvl="1" indent="0">
              <a:buNone/>
            </a:pPr>
            <a:r>
              <a:rPr lang="en-US" dirty="0" smtClean="0"/>
              <a:t>Some states have different income and/or asset guidelines. </a:t>
            </a:r>
          </a:p>
          <a:p>
            <a:pPr lvl="1"/>
            <a:endParaRPr lang="en-US" dirty="0" smtClean="0"/>
          </a:p>
          <a:p>
            <a:pPr lvl="1"/>
            <a:endParaRPr lang="en-US" dirty="0" smtClean="0"/>
          </a:p>
          <a:p>
            <a:pPr lvl="1"/>
            <a:endParaRPr lang="en-US" dirty="0" smtClean="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31507831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The Qualified Disabled Working Individual (QDWI) program was established to help certain people pay for their Medicare Part A premiums.</a:t>
            </a:r>
          </a:p>
          <a:p>
            <a:pPr marL="172142" indent="-172142">
              <a:buFont typeface="Wingdings" panose="05000000000000000000" pitchFamily="2" charset="2"/>
              <a:buChar char="§"/>
            </a:pPr>
            <a:r>
              <a:rPr lang="en-US" dirty="0" smtClean="0"/>
              <a:t>If you’re under 65, disabled, and no longer entitled to premium-free Part A because you successfully returned to work, and your earnings exceed the Substantial Gainful Activity limit ($1,170/month in 2017), you may be eligible for a state program that helps pay your Part A monthly premium</a:t>
            </a:r>
          </a:p>
          <a:p>
            <a:pPr marL="172142" indent="-172142">
              <a:buFont typeface="Wingdings" panose="05000000000000000000" pitchFamily="2" charset="2"/>
              <a:buChar char="§"/>
            </a:pPr>
            <a:r>
              <a:rPr lang="en-US" dirty="0" smtClean="0"/>
              <a:t>To be eligible for this help, you must</a:t>
            </a:r>
          </a:p>
          <a:p>
            <a:pPr marL="344284" lvl="1" indent="-172142">
              <a:buFont typeface="Arial" panose="020B0604020202020204" pitchFamily="34" charset="0"/>
              <a:buChar char="•"/>
            </a:pPr>
            <a:r>
              <a:rPr lang="en-US" dirty="0" smtClean="0"/>
              <a:t>Continue to have a disabling impairment </a:t>
            </a:r>
          </a:p>
          <a:p>
            <a:pPr marL="344284" lvl="1" indent="-172142">
              <a:buFont typeface="Arial" panose="020B0604020202020204" pitchFamily="34" charset="0"/>
              <a:buChar char="•"/>
            </a:pPr>
            <a:r>
              <a:rPr lang="en-US" dirty="0" smtClean="0"/>
              <a:t>Have limited monthly income not higher than 200% of the federal poverty level (FPL) (in 2017, $4,105 for individual and $5,499 for a couple) </a:t>
            </a:r>
          </a:p>
          <a:p>
            <a:pPr marL="344284" lvl="1" indent="-172142">
              <a:buFont typeface="Arial" panose="020B0604020202020204" pitchFamily="34" charset="0"/>
              <a:buChar char="•"/>
            </a:pPr>
            <a:r>
              <a:rPr lang="en-US" dirty="0" smtClean="0"/>
              <a:t>Not have resources exceeding twice the maximum for Supplemental Security Income ($4,000 for an individual and $6,000 for a couple in 2017)</a:t>
            </a:r>
          </a:p>
          <a:p>
            <a:pPr marL="511100" lvl="1" indent="-171425">
              <a:buSzPct val="50000"/>
              <a:buFont typeface="Wingdings" panose="05000000000000000000" pitchFamily="2" charset="2"/>
              <a:buChar char="q"/>
            </a:pPr>
            <a:r>
              <a:rPr lang="en-US" dirty="0" smtClean="0"/>
              <a:t>Your state won’t count the home where you live, usually one car, and $1,500 in burial expenses (per person) as resources </a:t>
            </a:r>
          </a:p>
          <a:p>
            <a:pPr marL="344284" lvl="1" indent="-172142">
              <a:buFont typeface="Arial" panose="020B0604020202020204" pitchFamily="34" charset="0"/>
              <a:buChar char="•"/>
            </a:pPr>
            <a:r>
              <a:rPr lang="en-US" dirty="0" smtClean="0"/>
              <a:t>Not already be eligible for Medicaid</a:t>
            </a:r>
          </a:p>
          <a:p>
            <a:pPr marL="0" lvl="1" indent="0">
              <a:buNone/>
            </a:pPr>
            <a:r>
              <a:rPr lang="en-US" dirty="0" smtClean="0"/>
              <a:t>Some states have different limits. If you qualify, you get help paying your Part A premium. States can charge premiums if your income is between 150% and 200% FPL. </a:t>
            </a:r>
          </a:p>
          <a:p>
            <a:pPr marL="0" lvl="1" indent="0">
              <a:buNone/>
            </a:pPr>
            <a:r>
              <a:rPr lang="en-US" dirty="0" smtClean="0"/>
              <a:t>To learn more about the QDWI program, contact your local, county, state social service agency, or Medical Assistance (Medicaid)</a:t>
            </a:r>
            <a:r>
              <a:rPr lang="en-US" baseline="0" dirty="0" smtClean="0"/>
              <a:t> </a:t>
            </a:r>
            <a:r>
              <a:rPr lang="en-US" dirty="0" smtClean="0"/>
              <a:t>office.</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4862139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2"/>
          <p:cNvSpPr>
            <a:spLocks noChangeArrowheads="1"/>
          </p:cNvSpPr>
          <p:nvPr/>
        </p:nvSpPr>
        <p:spPr bwMode="auto">
          <a:xfrm>
            <a:off x="3" y="9271473"/>
            <a:ext cx="4819001" cy="489755"/>
          </a:xfrm>
          <a:prstGeom prst="rect">
            <a:avLst/>
          </a:prstGeom>
          <a:noFill/>
          <a:ln w="12700">
            <a:noFill/>
            <a:miter lim="800000"/>
            <a:headEnd/>
            <a:tailEnd/>
          </a:ln>
        </p:spPr>
        <p:txBody>
          <a:bodyPr lIns="97569" tIns="47933" rIns="97569" bIns="47933" anchor="b"/>
          <a:lstStyle/>
          <a:p>
            <a:pPr eaLnBrk="0" hangingPunct="0"/>
            <a:endParaRPr lang="en-US" sz="800" i="1" dirty="0">
              <a:latin typeface="Times New Roman" pitchFamily="18" charset="0"/>
            </a:endParaRPr>
          </a:p>
        </p:txBody>
      </p:sp>
      <p:sp>
        <p:nvSpPr>
          <p:cNvPr id="94213" name="Rectangle 4"/>
          <p:cNvSpPr>
            <a:spLocks noGrp="1" noChangeArrowheads="1"/>
          </p:cNvSpPr>
          <p:nvPr>
            <p:ph type="body" idx="1"/>
          </p:nvPr>
        </p:nvSpPr>
        <p:spPr/>
        <p:txBody>
          <a:bodyPr/>
          <a:lstStyle/>
          <a:p>
            <a:r>
              <a:rPr lang="en-US" dirty="0" smtClean="0"/>
              <a:t>Here are some steps you can take to find out if you qualify for help with your Medicare costs:</a:t>
            </a:r>
          </a:p>
          <a:p>
            <a:pPr marL="172142" indent="-172142">
              <a:buFont typeface="Wingdings" panose="05000000000000000000" pitchFamily="2" charset="2"/>
              <a:buChar char="§"/>
            </a:pPr>
            <a:r>
              <a:rPr lang="en-US" dirty="0" smtClean="0"/>
              <a:t>Review the income and resource (or asset) guidelines for your area. Your State Medical Assistance office can help.</a:t>
            </a:r>
          </a:p>
          <a:p>
            <a:pPr marL="172142" indent="-172142">
              <a:buFont typeface="Wingdings" panose="05000000000000000000" pitchFamily="2" charset="2"/>
              <a:buChar char="§"/>
            </a:pPr>
            <a:r>
              <a:rPr lang="en-US" dirty="0" smtClean="0"/>
              <a:t>If you think you may qualify, collect these personal documents required for the application process: </a:t>
            </a:r>
          </a:p>
          <a:p>
            <a:pPr marL="344284" lvl="1" indent="-172142">
              <a:buFont typeface="Arial" panose="020B0604020202020204" pitchFamily="34" charset="0"/>
              <a:buChar char="•"/>
            </a:pPr>
            <a:r>
              <a:rPr lang="en-US" dirty="0" smtClean="0"/>
              <a:t>Medicare card</a:t>
            </a:r>
          </a:p>
          <a:p>
            <a:pPr marL="344284" lvl="1" indent="-172142">
              <a:buFont typeface="Arial" panose="020B0604020202020204" pitchFamily="34" charset="0"/>
              <a:buChar char="•"/>
            </a:pPr>
            <a:r>
              <a:rPr lang="en-US" dirty="0" smtClean="0"/>
              <a:t>Proof of identity and residence </a:t>
            </a:r>
          </a:p>
          <a:p>
            <a:pPr marL="344284" lvl="1" indent="-172142">
              <a:buFont typeface="Arial" panose="020B0604020202020204" pitchFamily="34" charset="0"/>
              <a:buChar char="•"/>
            </a:pPr>
            <a:r>
              <a:rPr lang="en-US" dirty="0" smtClean="0"/>
              <a:t>Proof of any income, including pension checks, Social Security payments, etc.</a:t>
            </a:r>
          </a:p>
          <a:p>
            <a:pPr marL="344284" lvl="1" indent="-172142">
              <a:buFont typeface="Arial" panose="020B0604020202020204" pitchFamily="34" charset="0"/>
              <a:buChar char="•"/>
            </a:pPr>
            <a:r>
              <a:rPr lang="en-US" dirty="0" smtClean="0"/>
              <a:t>Recent bank statements</a:t>
            </a:r>
          </a:p>
          <a:p>
            <a:pPr marL="344284" lvl="1" indent="-172142">
              <a:buFont typeface="Arial" panose="020B0604020202020204" pitchFamily="34" charset="0"/>
              <a:buChar char="•"/>
            </a:pPr>
            <a:r>
              <a:rPr lang="en-US" dirty="0" smtClean="0"/>
              <a:t>Property deeds</a:t>
            </a:r>
          </a:p>
          <a:p>
            <a:pPr marL="344284" lvl="1" indent="-172142">
              <a:buFont typeface="Arial" panose="020B0604020202020204" pitchFamily="34" charset="0"/>
              <a:buChar char="•"/>
            </a:pPr>
            <a:r>
              <a:rPr lang="en-US" dirty="0" smtClean="0"/>
              <a:t>Insurance policies</a:t>
            </a:r>
          </a:p>
          <a:p>
            <a:pPr marL="344284" lvl="1" indent="-172142">
              <a:buFont typeface="Arial" panose="020B0604020202020204" pitchFamily="34" charset="0"/>
              <a:buChar char="•"/>
            </a:pPr>
            <a:r>
              <a:rPr lang="en-US" dirty="0" smtClean="0"/>
              <a:t>Financial statements for bonds or stocks</a:t>
            </a:r>
          </a:p>
          <a:p>
            <a:pPr marL="344284" lvl="1" indent="-172142">
              <a:buFont typeface="Arial" panose="020B0604020202020204" pitchFamily="34" charset="0"/>
              <a:buChar char="•"/>
            </a:pPr>
            <a:r>
              <a:rPr lang="en-US" dirty="0" smtClean="0"/>
              <a:t>Proof of funeral or burial policies</a:t>
            </a:r>
          </a:p>
          <a:p>
            <a:r>
              <a:rPr lang="en-US" dirty="0" smtClean="0"/>
              <a:t>You can get more information by contacting your State Medical Assistance (Medicaid) office or your local State Health Insurance Assistance Program. Call 1-800-633-4227 for their contact information. TTY: 1-877-486-2048.</a:t>
            </a:r>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745739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Rectangle 3"/>
          <p:cNvSpPr>
            <a:spLocks noGrp="1" noChangeArrowheads="1"/>
          </p:cNvSpPr>
          <p:nvPr>
            <p:ph type="body" idx="1"/>
          </p:nvPr>
        </p:nvSpPr>
        <p:spPr/>
        <p:txBody>
          <a:bodyPr/>
          <a:lstStyle/>
          <a:p>
            <a:r>
              <a:rPr lang="en-US" dirty="0" smtClean="0"/>
              <a:t>If you have limited income and resources, you may be able to get Extra Help with the costs of Medicare prescription drug coverage, like the drug plan’s monthly premiums, annual deductible, coinsurance, and copayments. You must be enrolled in a Medicare prescription drug plan to get Extra Help. You can apply with either Social Security (SSA) or your state’s Medical Assistance office. When you apply, you’ll be asked for information about your income and resources, and you’ll be asked to sign a statement that your answers are true. SSA will check your information from computer records at the Internal Revenue Service and other sources. You may be contacted if more information is needed. After you apply, you’ll get a letter telling you if you qualify for Extra Help. </a:t>
            </a:r>
          </a:p>
          <a:p>
            <a:r>
              <a:rPr lang="en-US" dirty="0" smtClean="0"/>
              <a:t>Certain groups of people automatically qualify for Extra Help and don’t have to apply:</a:t>
            </a:r>
          </a:p>
          <a:p>
            <a:pPr marL="172142" indent="-172142">
              <a:buFont typeface="Wingdings" panose="05000000000000000000" pitchFamily="2" charset="2"/>
              <a:buChar char="§"/>
            </a:pPr>
            <a:r>
              <a:rPr lang="en-US" dirty="0" smtClean="0"/>
              <a:t>People with Medicare and full Medicaid benefits (including prescription drug coverage)</a:t>
            </a:r>
          </a:p>
          <a:p>
            <a:pPr marL="172142" indent="-172142">
              <a:buFont typeface="Wingdings" panose="05000000000000000000" pitchFamily="2" charset="2"/>
              <a:buChar char="§"/>
            </a:pPr>
            <a:r>
              <a:rPr lang="en-US" dirty="0" smtClean="0"/>
              <a:t>People with Medicare who get Supplemental Security Income only</a:t>
            </a:r>
          </a:p>
          <a:p>
            <a:pPr marL="172142" indent="-172142">
              <a:buFont typeface="Wingdings" panose="05000000000000000000" pitchFamily="2" charset="2"/>
              <a:buChar char="§"/>
            </a:pPr>
            <a:r>
              <a:rPr lang="en-US" dirty="0" smtClean="0"/>
              <a:t>People who get help from Medicaid paying their Medicare premiums (Medicare Savings Programs)</a:t>
            </a:r>
          </a:p>
          <a:p>
            <a:r>
              <a:rPr lang="en-US" dirty="0" smtClean="0"/>
              <a:t>All other people with Medicare must file an application to get Extra Help. You may fill out a paper application, apply online, or by phone. You can apply through your State Medical Assistance (Medicaid) office, and you may have someone apply on your behalf.</a:t>
            </a:r>
          </a:p>
          <a:p>
            <a:endParaRPr lang="en-US" dirty="0" smtClean="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8413193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2"/>
          <p:cNvSpPr>
            <a:spLocks noChangeArrowheads="1"/>
          </p:cNvSpPr>
          <p:nvPr/>
        </p:nvSpPr>
        <p:spPr bwMode="auto">
          <a:xfrm>
            <a:off x="3" y="9271473"/>
            <a:ext cx="4819001" cy="489755"/>
          </a:xfrm>
          <a:prstGeom prst="rect">
            <a:avLst/>
          </a:prstGeom>
          <a:noFill/>
          <a:ln w="12700">
            <a:noFill/>
            <a:miter lim="800000"/>
            <a:headEnd/>
            <a:tailEnd/>
          </a:ln>
        </p:spPr>
        <p:txBody>
          <a:bodyPr lIns="97569" tIns="47933" rIns="97569" bIns="47933" anchor="b"/>
          <a:lstStyle/>
          <a:p>
            <a:pPr eaLnBrk="0" hangingPunct="0"/>
            <a:endParaRPr lang="en-US" sz="800" i="1" dirty="0">
              <a:latin typeface="Times New Roman" pitchFamily="18" charset="0"/>
            </a:endParaRPr>
          </a:p>
        </p:txBody>
      </p:sp>
      <p:sp>
        <p:nvSpPr>
          <p:cNvPr id="94213" name="Rectangle 4"/>
          <p:cNvSpPr>
            <a:spLocks noGrp="1" noChangeArrowheads="1"/>
          </p:cNvSpPr>
          <p:nvPr>
            <p:ph type="body" idx="1"/>
          </p:nvPr>
        </p:nvSpPr>
        <p:spPr/>
        <p:txBody>
          <a:bodyPr/>
          <a:lstStyle/>
          <a:p>
            <a:r>
              <a:rPr lang="en-US" dirty="0" smtClean="0"/>
              <a:t>Here are some steps you can take to find out if you qualify for help with your Medicare prescription drug costs: </a:t>
            </a:r>
          </a:p>
          <a:p>
            <a:pPr marL="172142" indent="-172142">
              <a:buFont typeface="Wingdings" panose="05000000000000000000" pitchFamily="2" charset="2"/>
              <a:buChar char="§"/>
            </a:pPr>
            <a:r>
              <a:rPr lang="en-US" dirty="0" smtClean="0"/>
              <a:t>If you think you may qualify, collect these personal documents required for the application process: </a:t>
            </a:r>
          </a:p>
          <a:p>
            <a:pPr marL="344284" lvl="1" indent="-172142">
              <a:buFont typeface="Arial" panose="020B0604020202020204" pitchFamily="34" charset="0"/>
              <a:buChar char="•"/>
            </a:pPr>
            <a:r>
              <a:rPr lang="en-US" dirty="0" smtClean="0"/>
              <a:t>Medicare card</a:t>
            </a:r>
          </a:p>
          <a:p>
            <a:pPr marL="344284" lvl="1" indent="-172142">
              <a:buFont typeface="Arial" panose="020B0604020202020204" pitchFamily="34" charset="0"/>
              <a:buChar char="•"/>
            </a:pPr>
            <a:r>
              <a:rPr lang="en-US" dirty="0" smtClean="0"/>
              <a:t>Proof of identity and residence </a:t>
            </a:r>
          </a:p>
          <a:p>
            <a:pPr marL="344284" lvl="1" indent="-172142">
              <a:buFont typeface="Arial" panose="020B0604020202020204" pitchFamily="34" charset="0"/>
              <a:buChar char="•"/>
            </a:pPr>
            <a:r>
              <a:rPr lang="en-US" dirty="0" smtClean="0"/>
              <a:t>Proof of any income, including pension checks, Social Security payments, etc.</a:t>
            </a:r>
          </a:p>
          <a:p>
            <a:pPr marL="344284" lvl="1" indent="-172142">
              <a:buFont typeface="Arial" panose="020B0604020202020204" pitchFamily="34" charset="0"/>
              <a:buChar char="•"/>
            </a:pPr>
            <a:r>
              <a:rPr lang="en-US" dirty="0" smtClean="0"/>
              <a:t>Recent bank statements</a:t>
            </a:r>
          </a:p>
          <a:p>
            <a:pPr marL="344284" lvl="1" indent="-172142">
              <a:buFont typeface="Arial" panose="020B0604020202020204" pitchFamily="34" charset="0"/>
              <a:buChar char="•"/>
            </a:pPr>
            <a:r>
              <a:rPr lang="en-US" dirty="0" smtClean="0"/>
              <a:t>Property deeds</a:t>
            </a:r>
          </a:p>
          <a:p>
            <a:pPr marL="344284" lvl="1" indent="-172142">
              <a:buFont typeface="Arial" panose="020B0604020202020204" pitchFamily="34" charset="0"/>
              <a:buChar char="•"/>
            </a:pPr>
            <a:r>
              <a:rPr lang="en-US" dirty="0" smtClean="0"/>
              <a:t>Insurance policies</a:t>
            </a:r>
          </a:p>
          <a:p>
            <a:pPr marL="344284" lvl="1" indent="-172142">
              <a:buFont typeface="Arial" panose="020B0604020202020204" pitchFamily="34" charset="0"/>
              <a:buChar char="•"/>
            </a:pPr>
            <a:r>
              <a:rPr lang="en-US" dirty="0" smtClean="0"/>
              <a:t>Financial statements for bonds or stocks</a:t>
            </a:r>
          </a:p>
          <a:p>
            <a:pPr marL="344284" lvl="1" indent="-172142">
              <a:buFont typeface="Arial" panose="020B0604020202020204" pitchFamily="34" charset="0"/>
              <a:buChar char="•"/>
            </a:pPr>
            <a:r>
              <a:rPr lang="en-US" dirty="0" smtClean="0"/>
              <a:t>Proof of funeral or burial policies</a:t>
            </a:r>
          </a:p>
          <a:p>
            <a:pPr marL="172142" indent="-172142">
              <a:buFont typeface="Wingdings" panose="05000000000000000000" pitchFamily="2" charset="2"/>
              <a:buChar char="§"/>
            </a:pPr>
            <a:r>
              <a:rPr lang="en-US" dirty="0" smtClean="0"/>
              <a:t>You can get more information by contacting your State Medical Assistance (Medicaid) office or your local State Health Insurance Assistance Program (SHIP). You can get their contact information at </a:t>
            </a:r>
            <a:r>
              <a:rPr lang="en-US" dirty="0" smtClean="0">
                <a:hlinkClick r:id="rId3"/>
              </a:rPr>
              <a:t>Medicare.gov/contacts</a:t>
            </a:r>
            <a:r>
              <a:rPr lang="en-US" dirty="0"/>
              <a:t>.</a:t>
            </a:r>
            <a:endParaRPr lang="en-US" dirty="0" smtClean="0"/>
          </a:p>
          <a:p>
            <a:pPr marL="172142" indent="-172142">
              <a:buFont typeface="Wingdings" panose="05000000000000000000" pitchFamily="2" charset="2"/>
              <a:buChar char="§"/>
            </a:pPr>
            <a:r>
              <a:rPr lang="en-US" dirty="0" smtClean="0"/>
              <a:t>Finally, complete an application with your State Medical Assistance office, or online at </a:t>
            </a:r>
            <a:r>
              <a:rPr lang="en-US" dirty="0" smtClean="0">
                <a:hlinkClick r:id="rId4"/>
              </a:rPr>
              <a:t>socialsecurity.gov</a:t>
            </a:r>
            <a:r>
              <a:rPr lang="en-US" dirty="0" smtClean="0"/>
              <a:t>. Completing this application will also start the process to see if you’re eligible for a Medicare Savings Program. </a:t>
            </a:r>
            <a:endParaRPr lang="en-US" dirty="0"/>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282083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type="body" idx="1"/>
          </p:nvPr>
        </p:nvSpPr>
        <p:spPr/>
        <p:txBody>
          <a:bodyPr/>
          <a:lstStyle/>
          <a:p>
            <a:pPr marL="54193" lvl="1" indent="0">
              <a:buNone/>
            </a:pPr>
            <a:r>
              <a:rPr lang="en-US" dirty="0" smtClean="0"/>
              <a:t>People with disabilities </a:t>
            </a:r>
          </a:p>
          <a:p>
            <a:pPr lvl="1"/>
            <a:r>
              <a:rPr lang="en-US" dirty="0" smtClean="0"/>
              <a:t>Represent the fastest-growing group of the Medicare-eligible population</a:t>
            </a:r>
          </a:p>
          <a:p>
            <a:pPr lvl="2"/>
            <a:r>
              <a:rPr lang="en-US" dirty="0" smtClean="0"/>
              <a:t>Make up about 16% of people with Medicare (2015)</a:t>
            </a:r>
          </a:p>
          <a:p>
            <a:pPr lvl="1"/>
            <a:r>
              <a:rPr lang="en-US" dirty="0" smtClean="0"/>
              <a:t>Approximately 9 million have Part A or Part A and Part B (2015)</a:t>
            </a:r>
          </a:p>
          <a:p>
            <a:pPr lvl="1"/>
            <a:r>
              <a:rPr lang="en-US" dirty="0" smtClean="0"/>
              <a:t>Are often uninsured before they qualify for Medicare</a:t>
            </a:r>
          </a:p>
          <a:p>
            <a:pPr lvl="1"/>
            <a:r>
              <a:rPr lang="en-US" dirty="0" smtClean="0"/>
              <a:t>May qualify for both Medicare and Medicaid</a:t>
            </a:r>
          </a:p>
          <a:p>
            <a:pPr marL="54193" lvl="1" indent="0">
              <a:buNone/>
            </a:pPr>
            <a:r>
              <a:rPr lang="en-US" dirty="0" smtClean="0"/>
              <a:t>Social Security studies show that a 20-year-old worker has a 1-in-4 chance of becoming disabled before reaching retirement age. </a:t>
            </a:r>
          </a:p>
          <a:p>
            <a:pPr marL="54193" lvl="1" indent="0">
              <a:buNone/>
            </a:pPr>
            <a:r>
              <a:rPr lang="en-US" dirty="0" smtClean="0"/>
              <a:t>For more information, </a:t>
            </a:r>
            <a:r>
              <a:rPr lang="en-US" dirty="0"/>
              <a:t>visit </a:t>
            </a:r>
            <a:r>
              <a:rPr lang="en-US" dirty="0" smtClean="0">
                <a:hlinkClick r:id="rId3"/>
              </a:rPr>
              <a:t>kff.org/medicare/issue-brief/medicares-role-for-people-under-age-65-with-disabilities/</a:t>
            </a:r>
            <a:r>
              <a:rPr lang="en-US" dirty="0" smtClean="0"/>
              <a:t> and </a:t>
            </a:r>
            <a:r>
              <a:rPr lang="en-US" dirty="0" smtClean="0">
                <a:hlinkClick r:id="rId4"/>
              </a:rPr>
              <a:t>ssa.gov/disabilityfacts/facts.html</a:t>
            </a:r>
            <a:r>
              <a:rPr lang="en-US" dirty="0" smtClean="0"/>
              <a:t>. </a:t>
            </a:r>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2079149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Check Your Knowledge—Question 4</a:t>
            </a:r>
          </a:p>
          <a:p>
            <a:pPr>
              <a:defRPr/>
            </a:pPr>
            <a:r>
              <a:rPr lang="en-US" dirty="0" smtClean="0">
                <a:solidFill>
                  <a:prstClr val="black"/>
                </a:solidFill>
                <a:cs typeface="Arial" charset="0"/>
              </a:rPr>
              <a:t>Medicare Savings Programs _______.</a:t>
            </a:r>
          </a:p>
          <a:p>
            <a:pPr marL="185655" lvl="1" indent="-185655">
              <a:buAutoNum type="alphaLcPeriod"/>
            </a:pPr>
            <a:r>
              <a:rPr lang="en-US" dirty="0" smtClean="0"/>
              <a:t>Help people with limited income</a:t>
            </a:r>
          </a:p>
          <a:p>
            <a:pPr marL="185655" lvl="1" indent="-185655">
              <a:buAutoNum type="alphaLcPeriod"/>
            </a:pPr>
            <a:r>
              <a:rPr lang="en-US" dirty="0" smtClean="0">
                <a:solidFill>
                  <a:prstClr val="black"/>
                </a:solidFill>
              </a:rPr>
              <a:t>Help pay for Medicare premiums and out-of-pocket expenses</a:t>
            </a:r>
          </a:p>
          <a:p>
            <a:pPr marL="185655" lvl="1" indent="-185655">
              <a:buAutoNum type="alphaLcPeriod"/>
            </a:pPr>
            <a:r>
              <a:rPr lang="en-US" baseline="0" dirty="0" smtClean="0"/>
              <a:t>Amounts can change every year</a:t>
            </a:r>
          </a:p>
          <a:p>
            <a:pPr marL="185655" lvl="1" indent="-185655">
              <a:buAutoNum type="alphaLcPeriod"/>
            </a:pPr>
            <a:r>
              <a:rPr lang="en-US" baseline="0" dirty="0" smtClean="0"/>
              <a:t>All of the above</a:t>
            </a:r>
            <a:endParaRPr lang="en-US" dirty="0" smtClean="0"/>
          </a:p>
          <a:p>
            <a:r>
              <a:rPr lang="en-US" b="1" dirty="0" smtClean="0"/>
              <a:t>Answer: d. All of the above</a:t>
            </a:r>
          </a:p>
          <a:p>
            <a:r>
              <a:rPr lang="en-US" dirty="0" smtClean="0"/>
              <a:t>You may be eligible to get help from your state Medicaid program to pay for your Medicare premiums and out-of-pocket expenses. In some cases, Medicare Savings Programs may also pay Part A and Part B deductibles, coinsurance, and copayments if you meet certain conditions. Medicare Savings Programs often have higher income and resource guidelines than full Medicaid coverage. These income and resource amounts can change each year. </a:t>
            </a:r>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40384490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1414463" y="642938"/>
            <a:ext cx="4181475" cy="3136900"/>
          </a:xfrm>
        </p:spPr>
      </p:sp>
      <p:sp>
        <p:nvSpPr>
          <p:cNvPr id="6" name="Notes Placeholder 5"/>
          <p:cNvSpPr>
            <a:spLocks noGrp="1"/>
          </p:cNvSpPr>
          <p:nvPr>
            <p:ph type="body" idx="1"/>
          </p:nvPr>
        </p:nvSpPr>
        <p:spPr/>
        <p:txBody>
          <a:bodyPr/>
          <a:lstStyle/>
          <a:p>
            <a:r>
              <a:rPr lang="en-US" dirty="0" smtClean="0"/>
              <a:t>These are</a:t>
            </a:r>
            <a:r>
              <a:rPr lang="en-US" baseline="0" dirty="0" smtClean="0"/>
              <a:t> resources with more information about Medicare and other programs for people with disabilities. Social Security’s (SSA) “Red Book” is </a:t>
            </a:r>
            <a:r>
              <a:rPr lang="en-US" dirty="0"/>
              <a:t>SSA Publication No. 64-030 (2016 Red </a:t>
            </a:r>
            <a:r>
              <a:rPr lang="en-US" dirty="0" smtClean="0"/>
              <a:t>Book) and can be accessed at </a:t>
            </a:r>
            <a:r>
              <a:rPr lang="en-US" dirty="0" smtClean="0">
                <a:hlinkClick r:id="rId3"/>
              </a:rPr>
              <a:t>ssa.gov/redbook</a:t>
            </a:r>
            <a:r>
              <a:rPr lang="en-US" dirty="0" smtClean="0"/>
              <a:t>. It </a:t>
            </a:r>
            <a:r>
              <a:rPr lang="en-US" dirty="0"/>
              <a:t>serves as a general reference source about the employment-related provisions of Social Security Disability Insurance and the Supplemental Security Income Programs for educators, advocates, rehabilitation professionals, and counselors who serve people with disabilities.</a:t>
            </a:r>
          </a:p>
        </p:txBody>
      </p:sp>
    </p:spTree>
    <p:extLst>
      <p:ext uri="{BB962C8B-B14F-4D97-AF65-F5344CB8AC3E}">
        <p14:creationId xmlns:p14="http://schemas.microsoft.com/office/powerpoint/2010/main" val="25691920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975097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511721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32425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01688"/>
            <a:ext cx="4114800" cy="3086100"/>
          </a:xfrm>
        </p:spPr>
      </p:sp>
      <p:sp>
        <p:nvSpPr>
          <p:cNvPr id="3" name="Notes Placeholder 2"/>
          <p:cNvSpPr>
            <a:spLocks noGrp="1"/>
          </p:cNvSpPr>
          <p:nvPr>
            <p:ph type="body" idx="1"/>
          </p:nvPr>
        </p:nvSpPr>
        <p:spPr/>
        <p:txBody>
          <a:bodyPr/>
          <a:lstStyle/>
          <a:p>
            <a:pPr>
              <a:spcBef>
                <a:spcPts val="630"/>
              </a:spcBef>
            </a:pPr>
            <a:r>
              <a:rPr lang="en-US" dirty="0"/>
              <a:t>This training is provided by the CMS National Training Program (NTP).</a:t>
            </a:r>
          </a:p>
          <a:p>
            <a:pPr>
              <a:spcBef>
                <a:spcPts val="630"/>
              </a:spcBef>
              <a:defRPr/>
            </a:pPr>
            <a:r>
              <a:rPr lang="en-US" dirty="0"/>
              <a:t>To view all available NTP materials, or to subscribe to our email list, visit </a:t>
            </a:r>
            <a:r>
              <a:rPr lang="en-US" u="sng" dirty="0">
                <a:hlinkClick r:id="rId3"/>
              </a:rPr>
              <a:t>CMS.gov/outreach-and-education/training/CMSNationalTrainingProgram</a:t>
            </a:r>
            <a:r>
              <a:rPr lang="en-US" dirty="0"/>
              <a:t>. </a:t>
            </a:r>
          </a:p>
          <a:p>
            <a:pPr>
              <a:spcBef>
                <a:spcPts val="630"/>
              </a:spcBef>
              <a:defRPr/>
            </a:pPr>
            <a:r>
              <a:rPr lang="en-US" dirty="0"/>
              <a:t>Contact us at </a:t>
            </a:r>
            <a:r>
              <a:rPr lang="en-US" dirty="0">
                <a:hlinkClick r:id="rId4"/>
              </a:rPr>
              <a:t>training@cms.hhs.gov</a:t>
            </a:r>
            <a:r>
              <a:rPr lang="en-US" dirty="0"/>
              <a:t>. </a:t>
            </a:r>
          </a:p>
          <a:p>
            <a:pPr>
              <a:spcBef>
                <a:spcPts val="630"/>
              </a:spcBef>
              <a:defRPr/>
            </a:pPr>
            <a:r>
              <a:rPr lang="en-US" dirty="0"/>
              <a:t>Follow us @CMSGov #CMSNTP.</a:t>
            </a:r>
          </a:p>
          <a:p>
            <a:endParaRPr lang="en-US" dirty="0"/>
          </a:p>
        </p:txBody>
      </p:sp>
    </p:spTree>
    <p:extLst>
      <p:ext uri="{BB962C8B-B14F-4D97-AF65-F5344CB8AC3E}">
        <p14:creationId xmlns:p14="http://schemas.microsoft.com/office/powerpoint/2010/main" val="3900803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To qualify for Medicare based on a disability, an individual must meet the Social Security (SSA) definition of having a disability. SSA defines a disability as the inability to do substantial work because of a medical impairment, which is expected to last at least a year or to result in death.</a:t>
            </a:r>
          </a:p>
          <a:p>
            <a:r>
              <a:rPr lang="en-US" dirty="0" smtClean="0"/>
              <a:t>This is a strict definition of disability. SSA program rules assume that working families have access to other resources to provide support during periods of short-term disabilities, including workers' compensation, insurance, savings, and investments. For more information, visit </a:t>
            </a:r>
            <a:r>
              <a:rPr lang="en-US" dirty="0" smtClean="0">
                <a:hlinkClick r:id="rId3"/>
              </a:rPr>
              <a:t>socialsecurity.gov/disabilityfacts/</a:t>
            </a:r>
            <a:r>
              <a:rPr lang="en-US" dirty="0" smtClean="0"/>
              <a:t>.</a:t>
            </a:r>
          </a:p>
          <a:p>
            <a:endParaRPr lang="en-US" dirty="0" smtClean="0"/>
          </a:p>
          <a:p>
            <a:endParaRPr lang="en-US" dirty="0" smtClean="0"/>
          </a:p>
          <a:p>
            <a:endParaRPr lang="en-US" dirty="0" smtClean="0"/>
          </a:p>
          <a:p>
            <a:endParaRPr lang="en-US" dirty="0"/>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149790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a:xfrm>
            <a:off x="365760" y="4006327"/>
            <a:ext cx="6199632" cy="4406153"/>
          </a:xfrm>
        </p:spPr>
        <p:txBody>
          <a:bodyPr>
            <a:normAutofit lnSpcReduction="10000"/>
          </a:bodyPr>
          <a:lstStyle/>
          <a:p>
            <a:r>
              <a:rPr lang="en-US" dirty="0" smtClean="0"/>
              <a:t>Social Security (SSA) uses a 5-step process to decide if you’re disabled.</a:t>
            </a:r>
          </a:p>
          <a:p>
            <a:r>
              <a:rPr lang="en-US" b="1" dirty="0" smtClean="0"/>
              <a:t>Step 1</a:t>
            </a:r>
            <a:r>
              <a:rPr lang="en-US" dirty="0" smtClean="0"/>
              <a:t>: Are you working? If you’re working and your earnings average more than a certain amount each month, SSA generally won’t consider you disabled. In 2017, that amount is $1,170 per month ($1,950 per month if you’re blind). If you make less than that amount, SSA moves to the next step. Learn more at </a:t>
            </a:r>
            <a:r>
              <a:rPr lang="en-US" dirty="0" smtClean="0">
                <a:hlinkClick r:id="rId3"/>
              </a:rPr>
              <a:t>socialsecurity.gov/OACT/COLA/sga.html</a:t>
            </a:r>
            <a:r>
              <a:rPr lang="en-US" dirty="0" smtClean="0"/>
              <a:t>.</a:t>
            </a:r>
          </a:p>
          <a:p>
            <a:r>
              <a:rPr lang="en-US" b="1" dirty="0" smtClean="0"/>
              <a:t>Step 2</a:t>
            </a:r>
            <a:r>
              <a:rPr lang="en-US" dirty="0" smtClean="0"/>
              <a:t>: Is your medical condition “severe”? For SSA to decide that you’re disabled, your medical condition must significantly limit your ability to do basic work activities—like walking, sitting, and remembering—for at least 1 year. If your medical condition doesn’t meet the definition of severe, SSA won’t consider you disabled. If it is, then SSA moves on to the next step. </a:t>
            </a:r>
          </a:p>
          <a:p>
            <a:r>
              <a:rPr lang="en-US" b="1" dirty="0" smtClean="0"/>
              <a:t>Step 3</a:t>
            </a:r>
            <a:r>
              <a:rPr lang="en-US" dirty="0" smtClean="0"/>
              <a:t>: Is your medical condition on the “List of Impairments”? SSA has a “List of Impairments” that describes medical conditions considered so severe that they automatically mean you’re defined by law as disabled. It’s not enough to have a condition named on the list; it must be as severe as the list describes. For example, many people have arthritis, but not as severe as the list requires. If your condition isn’t on this list, SSA looks to see if your condition is as severe as a condition that’s on the list. If it is, then SSA moves on to the next step. Visit </a:t>
            </a:r>
            <a:r>
              <a:rPr lang="en-US" dirty="0" smtClean="0">
                <a:hlinkClick r:id="rId4"/>
              </a:rPr>
              <a:t>ssa.gov/disability/professionals/bluebook/AdultListings.htm</a:t>
            </a:r>
            <a:r>
              <a:rPr lang="en-US" dirty="0" smtClean="0"/>
              <a:t> to view the list.</a:t>
            </a:r>
          </a:p>
          <a:p>
            <a:r>
              <a:rPr lang="en-US" b="1" dirty="0" smtClean="0"/>
              <a:t>Step 4</a:t>
            </a:r>
            <a:r>
              <a:rPr lang="en-US" dirty="0" smtClean="0"/>
              <a:t>: Can you do the work you did before? At this step, SSA decides if your medical condition prevents you from being able to do the work you did before. If it does, SSA moves on to the next step. </a:t>
            </a:r>
          </a:p>
          <a:p>
            <a:r>
              <a:rPr lang="en-US" b="1" dirty="0" smtClean="0"/>
              <a:t>Step 5</a:t>
            </a:r>
            <a:r>
              <a:rPr lang="en-US" dirty="0" smtClean="0"/>
              <a:t>: Can you do any other type of work? If you can’t do the work you did in the past, SSA looks to see if you’d be able to do other work, taking into consideration your medical condition, your age, education, prior work experience, and any skills you may have that could be used to do other work. If you can’t do other work, then SSA will decide that you’re disabled. </a:t>
            </a:r>
          </a:p>
        </p:txBody>
      </p:sp>
      <p:sp>
        <p:nvSpPr>
          <p:cNvPr id="4" name="Slide Image Placeholder 3"/>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1464318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54193" lvl="1" indent="0">
              <a:buNone/>
            </a:pPr>
            <a:r>
              <a:rPr lang="en-US" dirty="0" smtClean="0"/>
              <a:t>There are 2 federal programs that provide cash benefits to certain people with disabilities. These programs, administered by Social Security (SSA), include </a:t>
            </a:r>
          </a:p>
          <a:p>
            <a:pPr lvl="1"/>
            <a:r>
              <a:rPr lang="en-US" dirty="0" smtClean="0"/>
              <a:t>Social Security Disability Insurance (SSDI)</a:t>
            </a:r>
          </a:p>
          <a:p>
            <a:pPr lvl="1"/>
            <a:r>
              <a:rPr lang="en-US" dirty="0" smtClean="0"/>
              <a:t>Supplemental Security Income (SSI) Disability</a:t>
            </a:r>
          </a:p>
          <a:p>
            <a:pPr marL="53967" lvl="1" indent="0">
              <a:buNone/>
            </a:pPr>
            <a:r>
              <a:rPr lang="en-US" dirty="0" smtClean="0"/>
              <a:t>SSA pays benefits to people who meet the strict definition of disability. Unlike some other programs, SSA doesn’t give monthly cash benefits to people with partial disability or short-term disability. </a:t>
            </a:r>
          </a:p>
          <a:p>
            <a:pPr marL="53967"/>
            <a:r>
              <a:rPr lang="en-US" dirty="0" smtClean="0"/>
              <a:t>Certain family members of disabled workers can also get monthly cash benefits from SSA. They’re listed on slide 9.</a:t>
            </a:r>
          </a:p>
          <a:p>
            <a:pPr lvl="1"/>
            <a:endParaRPr lang="en-US" dirty="0" smtClean="0"/>
          </a:p>
          <a:p>
            <a:endParaRPr lang="en-US" dirty="0" smtClean="0"/>
          </a:p>
          <a:p>
            <a:endParaRPr lang="en-US" dirty="0" smtClean="0"/>
          </a:p>
        </p:txBody>
      </p:sp>
      <p:sp>
        <p:nvSpPr>
          <p:cNvPr id="5" name="Slide Image Placeholder 4"/>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91335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Social Security Disability Insurance pays monthly cash benefits to you and certain members of your family if you’re insured—meaning you worked long enough, recently enough, and paid Social Security (SSA) taxes. </a:t>
            </a:r>
          </a:p>
          <a:p>
            <a:r>
              <a:rPr lang="en-US" dirty="0" smtClean="0"/>
              <a:t>Generally, you need 40 credits, 20 of which were earned in the last 10 years ending with the year you become disabled. However, younger workers may qualify with fewer credits. </a:t>
            </a:r>
          </a:p>
          <a:p>
            <a:r>
              <a:rPr lang="en-US" dirty="0" smtClean="0"/>
              <a:t>The monthly cash benefit you’re eligible for is based on your average lifetime earnings. </a:t>
            </a:r>
          </a:p>
          <a:p>
            <a:r>
              <a:rPr lang="en-US" dirty="0" smtClean="0"/>
              <a:t>Generally, your disability benefits will continue as long as your medical condition hasn’t improved and you can’t work. Benefits won’t necessarily continue indefinitely. Because of advances in medical science and rehabilitation techniques, many people with disabilities recover from serious accidents and illnesses. If you get benefits,</a:t>
            </a:r>
            <a:r>
              <a:rPr lang="en-US" baseline="0" dirty="0" smtClean="0"/>
              <a:t> </a:t>
            </a:r>
            <a:r>
              <a:rPr lang="en-US" dirty="0" smtClean="0"/>
              <a:t>SSA will review your medical condition from time to time to make sure you continue to have a qualifying disability. </a:t>
            </a:r>
          </a:p>
          <a:p>
            <a:r>
              <a:rPr lang="en-US" dirty="0" smtClean="0"/>
              <a:t> </a:t>
            </a:r>
          </a:p>
        </p:txBody>
      </p:sp>
      <p:sp>
        <p:nvSpPr>
          <p:cNvPr id="7" name="Slide Image Placeholder 6"/>
          <p:cNvSpPr>
            <a:spLocks noGrp="1" noRot="1" noChangeAspect="1"/>
          </p:cNvSpPr>
          <p:nvPr>
            <p:ph type="sldImg"/>
          </p:nvPr>
        </p:nvSpPr>
        <p:spPr>
          <a:xfrm>
            <a:off x="1414463" y="642938"/>
            <a:ext cx="4181475" cy="3136900"/>
          </a:xfrm>
        </p:spPr>
      </p:sp>
    </p:spTree>
    <p:extLst>
      <p:ext uri="{BB962C8B-B14F-4D97-AF65-F5344CB8AC3E}">
        <p14:creationId xmlns:p14="http://schemas.microsoft.com/office/powerpoint/2010/main" val="2204751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28650" y="1267326"/>
            <a:ext cx="7886700" cy="4909637"/>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smtClean="0"/>
              <a:t>Medicare and Other Programs for People With Disabilities</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a:t>
            </a:fld>
            <a:endParaRPr lang="en-US" dirty="0"/>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2149198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49935"/>
            <a:ext cx="3886200" cy="502702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149935"/>
            <a:ext cx="3886200" cy="502702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3212162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2738306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t>Medicare and Other Programs for People With Disabilities</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1136694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prstGeom prst="rect">
            <a:avLst/>
          </a:prstGeo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 Placeholder 2"/>
          <p:cNvSpPr>
            <a:spLocks noGrp="1"/>
          </p:cNvSpPr>
          <p:nvPr>
            <p:ph type="body" sz="quarter" idx="10" hasCustomPrompt="1"/>
          </p:nvPr>
        </p:nvSpPr>
        <p:spPr>
          <a:xfrm>
            <a:off x="5728709" y="2819400"/>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algn="l"/>
            <a:r>
              <a:rPr lang="en-US" sz="2400" b="1" i="1" dirty="0" smtClean="0">
                <a:solidFill>
                  <a:srgbClr val="084A9C"/>
                </a:solidFill>
              </a:rPr>
              <a:t>Module number</a:t>
            </a:r>
          </a:p>
          <a:p>
            <a:pPr algn="l"/>
            <a:endParaRPr lang="en-US" sz="2800" b="0" i="1" dirty="0" smtClean="0">
              <a:solidFill>
                <a:srgbClr val="084A9C"/>
              </a:solidFill>
            </a:endParaRPr>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
        <p:nvSpPr>
          <p:cNvPr id="9" name="Text Placeholder 2"/>
          <p:cNvSpPr>
            <a:spLocks noGrp="1"/>
          </p:cNvSpPr>
          <p:nvPr>
            <p:ph type="body" sz="quarter" idx="11" hasCustomPrompt="1"/>
          </p:nvPr>
        </p:nvSpPr>
        <p:spPr>
          <a:xfrm>
            <a:off x="5715000" y="4191000"/>
            <a:ext cx="3200400" cy="1066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Title</a:t>
            </a:r>
            <a:endParaRPr lang="en-US" sz="2800" b="0" i="1" dirty="0" smtClean="0">
              <a:solidFill>
                <a:srgbClr val="084A9C"/>
              </a:solidFill>
            </a:endParaRPr>
          </a:p>
        </p:txBody>
      </p:sp>
    </p:spTree>
    <p:extLst>
      <p:ext uri="{BB962C8B-B14F-4D97-AF65-F5344CB8AC3E}">
        <p14:creationId xmlns:p14="http://schemas.microsoft.com/office/powerpoint/2010/main" val="32681026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July 2017</a:t>
            </a:r>
            <a:endParaRPr lang="en-US" dirty="0"/>
          </a:p>
        </p:txBody>
      </p:sp>
      <p:sp>
        <p:nvSpPr>
          <p:cNvPr id="5" name="Footer Placeholder 4"/>
          <p:cNvSpPr>
            <a:spLocks noGrp="1"/>
          </p:cNvSpPr>
          <p:nvPr>
            <p:ph type="ftr" sz="quarter" idx="11"/>
          </p:nvPr>
        </p:nvSpPr>
        <p:spPr/>
        <p:txBody>
          <a:bodyPr/>
          <a:lstStyle/>
          <a:p>
            <a:r>
              <a:rPr lang="en-US" smtClean="0"/>
              <a:t>Medicare and Other Programs for People With Disabilities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July 2017</a:t>
            </a:r>
            <a:endParaRPr lang="en-US" dirty="0"/>
          </a:p>
        </p:txBody>
      </p:sp>
      <p:sp>
        <p:nvSpPr>
          <p:cNvPr id="5" name="Footer Placeholder 4"/>
          <p:cNvSpPr>
            <a:spLocks noGrp="1"/>
          </p:cNvSpPr>
          <p:nvPr>
            <p:ph type="ftr" sz="quarter" idx="11"/>
          </p:nvPr>
        </p:nvSpPr>
        <p:spPr/>
        <p:txBody>
          <a:bodyPr/>
          <a:lstStyle/>
          <a:p>
            <a:r>
              <a:rPr lang="en-US" smtClean="0"/>
              <a:t>Medicare and Other Programs for People With Disabilities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July 2017</a:t>
            </a:r>
            <a:endParaRPr lang="en-US" dirty="0"/>
          </a:p>
        </p:txBody>
      </p:sp>
      <p:sp>
        <p:nvSpPr>
          <p:cNvPr id="5" name="Footer Placeholder 4"/>
          <p:cNvSpPr>
            <a:spLocks noGrp="1"/>
          </p:cNvSpPr>
          <p:nvPr>
            <p:ph type="ftr" sz="quarter" idx="11"/>
          </p:nvPr>
        </p:nvSpPr>
        <p:spPr/>
        <p:txBody>
          <a:bodyPr/>
          <a:lstStyle/>
          <a:p>
            <a:r>
              <a:rPr lang="en-US" smtClean="0"/>
              <a:t>Medicare and Other Programs for People With Disabilities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smtClean="0"/>
              <a:t>Click to edit Master title style</a:t>
            </a:r>
            <a:endParaRPr lang="en-US" dirty="0"/>
          </a:p>
        </p:txBody>
      </p:sp>
      <p:sp>
        <p:nvSpPr>
          <p:cNvPr id="3" name="Content Placeholder 2"/>
          <p:cNvSpPr>
            <a:spLocks noGrp="1"/>
          </p:cNvSpPr>
          <p:nvPr>
            <p:ph sz="half" idx="1"/>
          </p:nvPr>
        </p:nvSpPr>
        <p:spPr>
          <a:xfrm>
            <a:off x="628650" y="1243263"/>
            <a:ext cx="3886200" cy="4933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243263"/>
            <a:ext cx="3886200" cy="4933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July 2017</a:t>
            </a:r>
            <a:endParaRPr lang="en-US" dirty="0"/>
          </a:p>
        </p:txBody>
      </p:sp>
      <p:sp>
        <p:nvSpPr>
          <p:cNvPr id="4" name="Footer Placeholder 3"/>
          <p:cNvSpPr>
            <a:spLocks noGrp="1"/>
          </p:cNvSpPr>
          <p:nvPr>
            <p:ph type="ftr" sz="quarter" idx="11"/>
          </p:nvPr>
        </p:nvSpPr>
        <p:spPr/>
        <p:txBody>
          <a:bodyPr/>
          <a:lstStyle/>
          <a:p>
            <a:r>
              <a:rPr lang="en-US" smtClean="0"/>
              <a:t>Medicare and Other Programs for People With Disabilities</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July 2017</a:t>
            </a:r>
            <a:endParaRPr lang="en-US" dirty="0"/>
          </a:p>
        </p:txBody>
      </p:sp>
      <p:sp>
        <p:nvSpPr>
          <p:cNvPr id="3" name="Footer Placeholder 2"/>
          <p:cNvSpPr>
            <a:spLocks noGrp="1"/>
          </p:cNvSpPr>
          <p:nvPr>
            <p:ph type="ftr" sz="quarter" idx="11"/>
          </p:nvPr>
        </p:nvSpPr>
        <p:spPr/>
        <p:txBody>
          <a:bodyPr/>
          <a:lstStyle/>
          <a:p>
            <a:r>
              <a:rPr lang="en-US" smtClean="0"/>
              <a:t>Medicare and Other Programs for People With Disabilities</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4.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7000" t="-6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7671"/>
            <a:ext cx="7886700" cy="928814"/>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171074"/>
            <a:ext cx="7886700" cy="5005889"/>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Medicare and Other Programs for People With Disabilities</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hf hdr="0"/>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4488" indent="-344488"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690563" indent="-233363"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690563" indent="279400"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1258888" indent="-288925" algn="l" defTabSz="685800" rtl="0" eaLnBrk="1" latinLnBrk="0" hangingPunct="1">
        <a:lnSpc>
          <a:spcPct val="100000"/>
        </a:lnSpc>
        <a:spcBef>
          <a:spcPts val="600"/>
        </a:spcBef>
        <a:buFont typeface="Calibri" panose="020F0502020204030204" pitchFamily="34" charset="0"/>
        <a:buChar char="–"/>
        <a:defRPr sz="2400" i="0" kern="1200">
          <a:solidFill>
            <a:schemeClr val="tx1"/>
          </a:solidFill>
          <a:latin typeface="+mn-lt"/>
          <a:ea typeface="+mn-ea"/>
          <a:cs typeface="+mn-cs"/>
        </a:defRPr>
      </a:lvl4pPr>
      <a:lvl5pPr marL="1258888" indent="225425"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959206"/>
          </a:xfrm>
          <a:prstGeom prst="rect">
            <a:avLst/>
          </a:prstGeom>
        </p:spPr>
        <p:txBody>
          <a:bodyPr vert="horz" lIns="91440" tIns="45720" rIns="91440" bIns="45720" rtlCol="0" anchor="ctr">
            <a:noAutofit/>
          </a:bodyPr>
          <a:lstStyle/>
          <a:p>
            <a:r>
              <a:rPr lang="en-US" dirty="0" smtClean="0"/>
              <a:t>Click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Medicare and Other Programs for People With Disabilities</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042737"/>
            <a:ext cx="7886700" cy="5134226"/>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July 2017</a:t>
            </a:r>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88925" indent="-28892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625475" indent="-280988"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914400" indent="-288925"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258888" indent="-288925"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258888" indent="225425"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socialsecurity.gov/"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8" Type="http://schemas.openxmlformats.org/officeDocument/2006/relationships/hyperlink" Target="http://www.healthcare.gov/" TargetMode="External"/><Relationship Id="rId3" Type="http://schemas.openxmlformats.org/officeDocument/2006/relationships/hyperlink" Target="http://www.medicare.gov/" TargetMode="External"/><Relationship Id="rId7" Type="http://schemas.openxmlformats.org/officeDocument/2006/relationships/hyperlink" Target="https://www.dol.gov/odep/topics/disability.htm" TargetMode="External"/><Relationship Id="rId12" Type="http://schemas.openxmlformats.org/officeDocument/2006/relationships/image" Target="../media/image12.png"/><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hyperlink" Target="http://www.rrb.gov/" TargetMode="External"/><Relationship Id="rId11" Type="http://schemas.openxmlformats.org/officeDocument/2006/relationships/hyperlink" Target="https://ssa.gov/redbook/" TargetMode="External"/><Relationship Id="rId5" Type="http://schemas.openxmlformats.org/officeDocument/2006/relationships/hyperlink" Target="http://www.socialsecurity.gov/" TargetMode="External"/><Relationship Id="rId10" Type="http://schemas.openxmlformats.org/officeDocument/2006/relationships/hyperlink" Target="http://www.shiptacenter.org/" TargetMode="External"/><Relationship Id="rId4" Type="http://schemas.openxmlformats.org/officeDocument/2006/relationships/hyperlink" Target="http://www.cms.gov/" TargetMode="External"/><Relationship Id="rId9" Type="http://schemas.openxmlformats.org/officeDocument/2006/relationships/hyperlink" Target="https://marketplace.cms.gov/"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www.medicare.gov/Publications"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hyperlink" Target="http://productordering.cms.hhs.gov/"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s://www.ssa.gov/pubs/EN-05-10041.pdf" TargetMode="External"/><Relationship Id="rId3" Type="http://schemas.openxmlformats.org/officeDocument/2006/relationships/hyperlink" Target="https://www.ssa.gov/pubs/EN-05-10095.pdf" TargetMode="External"/><Relationship Id="rId7" Type="http://schemas.openxmlformats.org/officeDocument/2006/relationships/hyperlink" Target="https://www.ssa.gov/pubs/EN-05-10026.pdf" TargetMode="External"/><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hyperlink" Target="https://www.ssa.gov/pubs/EN-05-10153.pdf" TargetMode="External"/><Relationship Id="rId5" Type="http://schemas.openxmlformats.org/officeDocument/2006/relationships/hyperlink" Target="https://www.ssa.gov/pubs/EN-05-10043.pdf" TargetMode="External"/><Relationship Id="rId4" Type="http://schemas.openxmlformats.org/officeDocument/2006/relationships/hyperlink" Target="https://www.ssa.gov/pubs/EN-05-10029.pdf" TargetMode="External"/><Relationship Id="rId9" Type="http://schemas.openxmlformats.org/officeDocument/2006/relationships/hyperlink" Target="https://www.ssa.gov/pubs/"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notesSlide" Target="../notesSlides/notesSlide55.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hyperlink" Target="https://twitter.com/CMSGov" TargetMode="External"/><Relationship Id="rId4" Type="http://schemas.openxmlformats.org/officeDocument/2006/relationships/hyperlink" Target="mailto:training@cms.hhs.gov"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ocialsecurity.gov/disabilityfacts/"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Yellow Rectangle&#10;" title="Yellow Rectangle"/>
          <p:cNvSpPr>
            <a:spLocks noGrp="1"/>
          </p:cNvSpPr>
          <p:nvPr>
            <p:ph type="title"/>
          </p:nvPr>
        </p:nvSpPr>
        <p:spPr>
          <a:xfrm>
            <a:off x="0" y="1384663"/>
            <a:ext cx="9144000" cy="1066800"/>
          </a:xfrm>
          <a:solidFill>
            <a:srgbClr val="FFD004"/>
          </a:solidFill>
        </p:spPr>
        <p:txBody>
          <a:bodyPr anchor="ctr" anchorCtr="1"/>
          <a:lstStyle/>
          <a:p>
            <a:r>
              <a:rPr lang="en-US" sz="3400" dirty="0" smtClean="0">
                <a:solidFill>
                  <a:schemeClr val="tx1"/>
                </a:solidFill>
              </a:rPr>
              <a:t/>
            </a:r>
            <a:br>
              <a:rPr lang="en-US" sz="3400" dirty="0" smtClean="0">
                <a:solidFill>
                  <a:schemeClr val="tx1"/>
                </a:solidFill>
              </a:rPr>
            </a:br>
            <a:endParaRPr lang="en-US" sz="3400" dirty="0">
              <a:solidFill>
                <a:schemeClr val="tx1"/>
              </a:solidFill>
            </a:endParaRPr>
          </a:p>
        </p:txBody>
      </p:sp>
      <p:sp>
        <p:nvSpPr>
          <p:cNvPr id="4" name="TextBox 3"/>
          <p:cNvSpPr txBox="1"/>
          <p:nvPr/>
        </p:nvSpPr>
        <p:spPr>
          <a:xfrm>
            <a:off x="1237343" y="1583146"/>
            <a:ext cx="6564085" cy="646331"/>
          </a:xfrm>
          <a:prstGeom prst="rect">
            <a:avLst/>
          </a:prstGeom>
          <a:noFill/>
        </p:spPr>
        <p:txBody>
          <a:bodyPr wrap="square" rtlCol="0">
            <a:spAutoFit/>
          </a:bodyPr>
          <a:lstStyle/>
          <a:p>
            <a:pPr algn="ctr"/>
            <a:r>
              <a:rPr lang="en-US" sz="3600" b="1" dirty="0" smtClean="0">
                <a:latin typeface="Calibri" panose="020F0502020204030204" pitchFamily="34" charset="0"/>
              </a:rPr>
              <a:t>2017 National Training Program</a:t>
            </a:r>
            <a:endParaRPr lang="en-US" sz="3600" b="1" dirty="0">
              <a:latin typeface="Calibri" panose="020F0502020204030204" pitchFamily="34" charset="0"/>
            </a:endParaRPr>
          </a:p>
        </p:txBody>
      </p:sp>
      <p:sp>
        <p:nvSpPr>
          <p:cNvPr id="7" name="Subtitle 6"/>
          <p:cNvSpPr>
            <a:spLocks noGrp="1"/>
          </p:cNvSpPr>
          <p:nvPr>
            <p:ph type="body" sz="quarter" idx="10"/>
          </p:nvPr>
        </p:nvSpPr>
        <p:spPr>
          <a:xfrm>
            <a:off x="5728709" y="3445721"/>
            <a:ext cx="3186691" cy="1996069"/>
          </a:xfrm>
        </p:spPr>
        <p:txBody>
          <a:bodyPr>
            <a:noAutofit/>
          </a:bodyPr>
          <a:lstStyle/>
          <a:p>
            <a:pPr>
              <a:lnSpc>
                <a:spcPct val="100000"/>
              </a:lnSpc>
              <a:spcBef>
                <a:spcPts val="600"/>
              </a:spcBef>
            </a:pPr>
            <a:r>
              <a:rPr lang="en-US" i="0" dirty="0" smtClean="0"/>
              <a:t>Module 13</a:t>
            </a:r>
          </a:p>
          <a:p>
            <a:pPr>
              <a:lnSpc>
                <a:spcPct val="100000"/>
              </a:lnSpc>
              <a:spcBef>
                <a:spcPts val="600"/>
              </a:spcBef>
            </a:pPr>
            <a:endParaRPr lang="en-US" i="0" dirty="0" smtClean="0"/>
          </a:p>
          <a:p>
            <a:pPr>
              <a:lnSpc>
                <a:spcPct val="100000"/>
              </a:lnSpc>
              <a:spcBef>
                <a:spcPts val="600"/>
              </a:spcBef>
            </a:pPr>
            <a:r>
              <a:rPr lang="en-US" i="0" dirty="0"/>
              <a:t>Medicare and Other Programs for People With Disabilities</a:t>
            </a:r>
          </a:p>
          <a:p>
            <a:pPr>
              <a:lnSpc>
                <a:spcPct val="100000"/>
              </a:lnSpc>
              <a:spcBef>
                <a:spcPts val="600"/>
              </a:spcBef>
            </a:pPr>
            <a:endParaRPr lang="en-US" sz="2800" i="0" dirty="0" smtClean="0"/>
          </a:p>
        </p:txBody>
      </p:sp>
      <p:sp>
        <p:nvSpPr>
          <p:cNvPr id="2" name="Rectangle 1" descr="Blue Rectangle&#10;" title="Blue Rectangle"/>
          <p:cNvSpPr/>
          <p:nvPr/>
        </p:nvSpPr>
        <p:spPr>
          <a:xfrm>
            <a:off x="0" y="2451463"/>
            <a:ext cx="9144000" cy="108857"/>
          </a:xfrm>
          <a:prstGeom prst="rect">
            <a:avLst/>
          </a:prstGeom>
          <a:solidFill>
            <a:srgbClr val="084A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51759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Can Get Social Security </a:t>
            </a:r>
            <a:br>
              <a:rPr lang="en-US" dirty="0" smtClean="0"/>
            </a:br>
            <a:r>
              <a:rPr lang="en-US" dirty="0" smtClean="0"/>
              <a:t>Disability Benefits?</a:t>
            </a:r>
            <a:endParaRPr lang="en-US" dirty="0"/>
          </a:p>
        </p:txBody>
      </p:sp>
      <p:graphicFrame>
        <p:nvGraphicFramePr>
          <p:cNvPr id="7" name="Content Placeholder 6" descr="Table describing who can get Social Security disability insurace.&#10;&#10;Data is included in the speakers' notes."/>
          <p:cNvGraphicFramePr>
            <a:graphicFrameLocks noGrp="1"/>
          </p:cNvGraphicFramePr>
          <p:nvPr>
            <p:ph idx="1"/>
            <p:extLst>
              <p:ext uri="{D42A27DB-BD31-4B8C-83A1-F6EECF244321}">
                <p14:modId xmlns:p14="http://schemas.microsoft.com/office/powerpoint/2010/main" val="3228470735"/>
              </p:ext>
            </p:extLst>
          </p:nvPr>
        </p:nvGraphicFramePr>
        <p:xfrm>
          <a:off x="314960" y="1171575"/>
          <a:ext cx="8493759" cy="5184776"/>
        </p:xfrm>
        <a:graphic>
          <a:graphicData uri="http://schemas.openxmlformats.org/drawingml/2006/table">
            <a:tbl>
              <a:tblPr firstRow="1" bandRow="1">
                <a:tableStyleId>{5C22544A-7EE6-4342-B048-85BDC9FD1C3A}</a:tableStyleId>
              </a:tblPr>
              <a:tblGrid>
                <a:gridCol w="2951222"/>
                <a:gridCol w="2519335"/>
                <a:gridCol w="3023202"/>
              </a:tblGrid>
              <a:tr h="695782">
                <a:tc>
                  <a:txBody>
                    <a:bodyPr/>
                    <a:lstStyle/>
                    <a:p>
                      <a:pPr algn="ctr"/>
                      <a:r>
                        <a:rPr lang="en-US" sz="2400" dirty="0" smtClean="0"/>
                        <a:t>Worker</a:t>
                      </a:r>
                      <a:endParaRPr lang="en-US" sz="2400" dirty="0"/>
                    </a:p>
                  </a:txBody>
                  <a:tcPr marL="72184" marR="72184" marT="34290" marB="34290"/>
                </a:tc>
                <a:tc>
                  <a:txBody>
                    <a:bodyPr/>
                    <a:lstStyle/>
                    <a:p>
                      <a:pPr algn="ctr"/>
                      <a:r>
                        <a:rPr lang="en-US" sz="2400" dirty="0" smtClean="0"/>
                        <a:t>Widow(er)</a:t>
                      </a:r>
                      <a:endParaRPr lang="en-US" sz="2400" dirty="0"/>
                    </a:p>
                  </a:txBody>
                  <a:tcPr marL="72184" marR="72184" marT="34290" marB="34290"/>
                </a:tc>
                <a:tc>
                  <a:txBody>
                    <a:bodyPr/>
                    <a:lstStyle/>
                    <a:p>
                      <a:pPr algn="ctr"/>
                      <a:r>
                        <a:rPr lang="en-US" sz="2400" dirty="0" smtClean="0"/>
                        <a:t>Child</a:t>
                      </a:r>
                      <a:endParaRPr lang="en-US" sz="2400" dirty="0"/>
                    </a:p>
                  </a:txBody>
                  <a:tcPr marL="72184" marR="72184" marT="34290" marB="34290"/>
                </a:tc>
              </a:tr>
              <a:tr h="4488994">
                <a:tc>
                  <a:txBody>
                    <a:bodyPr/>
                    <a:lstStyle/>
                    <a:p>
                      <a:pPr marL="236538" lvl="1" indent="-236538">
                        <a:lnSpc>
                          <a:spcPct val="100000"/>
                        </a:lnSpc>
                        <a:spcBef>
                          <a:spcPts val="0"/>
                        </a:spcBef>
                        <a:buFont typeface="Wingdings" pitchFamily="2" charset="2"/>
                        <a:buChar char="§"/>
                      </a:pPr>
                      <a:r>
                        <a:rPr lang="en-US" sz="2400" dirty="0" smtClean="0">
                          <a:solidFill>
                            <a:schemeClr val="tx1"/>
                          </a:solidFill>
                        </a:rPr>
                        <a:t>You</a:t>
                      </a:r>
                      <a:r>
                        <a:rPr lang="en-US" sz="2400" baseline="0" dirty="0" smtClean="0">
                          <a:solidFill>
                            <a:schemeClr val="tx1"/>
                          </a:solidFill>
                        </a:rPr>
                        <a:t> must’ve</a:t>
                      </a:r>
                      <a:r>
                        <a:rPr lang="en-US" sz="2400" dirty="0" smtClean="0">
                          <a:solidFill>
                            <a:schemeClr val="tx1"/>
                          </a:solidFill>
                        </a:rPr>
                        <a:t> paid into Social Security long enough and recently enough.</a:t>
                      </a:r>
                    </a:p>
                    <a:p>
                      <a:pPr marL="236538" lvl="1" indent="-236538">
                        <a:lnSpc>
                          <a:spcPct val="100000"/>
                        </a:lnSpc>
                        <a:spcBef>
                          <a:spcPts val="0"/>
                        </a:spcBef>
                        <a:buFont typeface="Wingdings" pitchFamily="2" charset="2"/>
                        <a:buChar char="§"/>
                      </a:pPr>
                      <a:r>
                        <a:rPr lang="en-US" sz="2400" dirty="0" smtClean="0"/>
                        <a:t>When you’re disabled, members of your family may qualify for benefits based on your record: children, spouse,</a:t>
                      </a:r>
                      <a:r>
                        <a:rPr lang="en-US" sz="2400" baseline="0" dirty="0" smtClean="0"/>
                        <a:t> and divorced spouse.</a:t>
                      </a:r>
                      <a:r>
                        <a:rPr lang="en-US" sz="2400" dirty="0" smtClean="0"/>
                        <a:t> </a:t>
                      </a:r>
                      <a:endParaRPr lang="en-US" sz="2400" dirty="0"/>
                    </a:p>
                  </a:txBody>
                  <a:tcPr marL="72184" marR="72184" marT="34290" marB="34290"/>
                </a:tc>
                <a:tc>
                  <a:txBody>
                    <a:bodyPr/>
                    <a:lstStyle/>
                    <a:p>
                      <a:pPr marL="236538" marR="0" lvl="1" indent="-236538"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400" dirty="0" smtClean="0">
                          <a:solidFill>
                            <a:schemeClr val="tx1"/>
                          </a:solidFill>
                        </a:rPr>
                        <a:t>At 50</a:t>
                      </a:r>
                      <a:r>
                        <a:rPr lang="en-US" sz="2400" baseline="0" dirty="0" smtClean="0">
                          <a:solidFill>
                            <a:schemeClr val="tx1"/>
                          </a:solidFill>
                        </a:rPr>
                        <a:t> if you’re a disabled widow(er).</a:t>
                      </a:r>
                      <a:endParaRPr lang="en-US" sz="2400" dirty="0" smtClean="0">
                        <a:solidFill>
                          <a:schemeClr val="tx1"/>
                        </a:solidFill>
                      </a:endParaRPr>
                    </a:p>
                  </a:txBody>
                  <a:tcPr marL="72184" marR="72184" marT="34290" marB="34290"/>
                </a:tc>
                <a:tc>
                  <a:txBody>
                    <a:bodyPr/>
                    <a:lstStyle/>
                    <a:p>
                      <a:pPr marL="236538" lvl="1" indent="-236538">
                        <a:spcBef>
                          <a:spcPts val="0"/>
                        </a:spcBef>
                        <a:buFont typeface="Wingdings" pitchFamily="2" charset="2"/>
                        <a:buChar char="§"/>
                      </a:pPr>
                      <a:r>
                        <a:rPr lang="en-US" sz="2400" dirty="0" smtClean="0">
                          <a:solidFill>
                            <a:schemeClr val="tx1"/>
                          </a:solidFill>
                        </a:rPr>
                        <a:t>Disabled before 22 and remain disabled. Must be 18 or older</a:t>
                      </a:r>
                      <a:r>
                        <a:rPr lang="en-US" sz="2400" baseline="0" dirty="0" smtClean="0">
                          <a:solidFill>
                            <a:schemeClr val="tx1"/>
                          </a:solidFill>
                        </a:rPr>
                        <a:t> and n</a:t>
                      </a:r>
                      <a:r>
                        <a:rPr lang="en-US" sz="2400" dirty="0" smtClean="0">
                          <a:solidFill>
                            <a:schemeClr val="tx1"/>
                          </a:solidFill>
                        </a:rPr>
                        <a:t>ot married.</a:t>
                      </a:r>
                    </a:p>
                  </a:txBody>
                  <a:tcPr marL="72184" marR="72184" marT="34290" marB="34290"/>
                </a:tc>
              </a:tr>
            </a:tbl>
          </a:graphicData>
        </a:graphic>
      </p:graphicFrame>
      <p:sp>
        <p:nvSpPr>
          <p:cNvPr id="6" name="Date Placeholder 5"/>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10</a:t>
            </a:fld>
            <a:endParaRPr lang="en-US" dirty="0"/>
          </a:p>
        </p:txBody>
      </p:sp>
    </p:spTree>
    <p:extLst>
      <p:ext uri="{BB962C8B-B14F-4D97-AF65-F5344CB8AC3E}">
        <p14:creationId xmlns:p14="http://schemas.microsoft.com/office/powerpoint/2010/main" val="3982843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Qualifying for Social Security </a:t>
            </a:r>
            <a:br>
              <a:rPr lang="en-US" dirty="0" smtClean="0"/>
            </a:br>
            <a:r>
              <a:rPr lang="en-US" dirty="0" smtClean="0"/>
              <a:t>Disability Insurance</a:t>
            </a:r>
            <a:endParaRPr lang="en-US" dirty="0"/>
          </a:p>
        </p:txBody>
      </p:sp>
      <p:sp>
        <p:nvSpPr>
          <p:cNvPr id="3" name="Content Placeholder 2"/>
          <p:cNvSpPr>
            <a:spLocks noGrp="1"/>
          </p:cNvSpPr>
          <p:nvPr>
            <p:ph idx="1"/>
          </p:nvPr>
        </p:nvSpPr>
        <p:spPr>
          <a:xfrm>
            <a:off x="628650" y="1056640"/>
            <a:ext cx="8291830" cy="5425803"/>
          </a:xfrm>
        </p:spPr>
        <p:txBody>
          <a:bodyPr/>
          <a:lstStyle/>
          <a:p>
            <a:r>
              <a:rPr lang="en-US" dirty="0" smtClean="0"/>
              <a:t>You must meet 2 different earnings tests</a:t>
            </a:r>
          </a:p>
          <a:p>
            <a:pPr lvl="1" indent="-293688"/>
            <a:r>
              <a:rPr lang="en-US" dirty="0" smtClean="0"/>
              <a:t>“Recent work” test based on your age at the time you became disabled</a:t>
            </a:r>
          </a:p>
          <a:p>
            <a:pPr lvl="1" indent="-293688"/>
            <a:r>
              <a:rPr lang="en-US" dirty="0" smtClean="0"/>
              <a:t>“Duration of work” test to show you worked long enough under Social Security </a:t>
            </a:r>
          </a:p>
          <a:p>
            <a:r>
              <a:rPr lang="en-US" dirty="0" smtClean="0"/>
              <a:t>Tests are based on how many credits you’ve earned</a:t>
            </a:r>
          </a:p>
          <a:p>
            <a:pPr lvl="1" indent="-293688"/>
            <a:r>
              <a:rPr lang="en-US" dirty="0" smtClean="0"/>
              <a:t>Also called working credits or quarters of coverage</a:t>
            </a:r>
          </a:p>
          <a:p>
            <a:pPr lvl="1" indent="-293688"/>
            <a:r>
              <a:rPr lang="en-US" dirty="0" smtClean="0"/>
              <a:t>In 2017, you get 1 credit for each $1,300 of earnings </a:t>
            </a:r>
          </a:p>
          <a:p>
            <a:pPr lvl="2"/>
            <a:r>
              <a:rPr lang="en-US" dirty="0" smtClean="0"/>
              <a:t>Up to a maximum of 4 credits per year</a:t>
            </a:r>
          </a:p>
          <a:p>
            <a:endParaRPr lang="en-US"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11</a:t>
            </a:fld>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“Recent Work” Test for Social </a:t>
            </a:r>
            <a:br>
              <a:rPr lang="en-US" dirty="0" smtClean="0"/>
            </a:br>
            <a:r>
              <a:rPr lang="en-US" dirty="0" smtClean="0"/>
              <a:t>Security Disability Insurance</a:t>
            </a:r>
            <a:endParaRPr lang="en-US" dirty="0"/>
          </a:p>
        </p:txBody>
      </p:sp>
      <p:graphicFrame>
        <p:nvGraphicFramePr>
          <p:cNvPr id="8" name="Content Placeholder 7" descr="Table that shows the rule for how much work you need for the &quot;recent work&quot; test based on your age when the disability began.&#10;&#10;Details are included in the speakers' notes."/>
          <p:cNvGraphicFramePr>
            <a:graphicFrameLocks noGrp="1"/>
          </p:cNvGraphicFramePr>
          <p:nvPr>
            <p:ph idx="1"/>
            <p:extLst>
              <p:ext uri="{D42A27DB-BD31-4B8C-83A1-F6EECF244321}">
                <p14:modId xmlns:p14="http://schemas.microsoft.com/office/powerpoint/2010/main" val="1983450472"/>
              </p:ext>
            </p:extLst>
          </p:nvPr>
        </p:nvGraphicFramePr>
        <p:xfrm>
          <a:off x="426720" y="1171574"/>
          <a:ext cx="8412480" cy="4848226"/>
        </p:xfrm>
        <a:graphic>
          <a:graphicData uri="http://schemas.openxmlformats.org/drawingml/2006/table">
            <a:tbl>
              <a:tblPr firstRow="1" bandRow="1">
                <a:tableStyleId>{5C22544A-7EE6-4342-B048-85BDC9FD1C3A}</a:tableStyleId>
              </a:tblPr>
              <a:tblGrid>
                <a:gridCol w="3972560"/>
                <a:gridCol w="4439920"/>
              </a:tblGrid>
              <a:tr h="673982">
                <a:tc>
                  <a:txBody>
                    <a:bodyPr/>
                    <a:lstStyle/>
                    <a:p>
                      <a:r>
                        <a:rPr lang="en-US" sz="2400" dirty="0" smtClean="0"/>
                        <a:t>If</a:t>
                      </a:r>
                      <a:r>
                        <a:rPr lang="en-US" sz="2400" baseline="0" dirty="0" smtClean="0"/>
                        <a:t> you become disabled…</a:t>
                      </a:r>
                      <a:endParaRPr lang="en-US" sz="2400" dirty="0"/>
                    </a:p>
                  </a:txBody>
                  <a:tcPr marL="74066" marR="74066" marT="34290" marB="34290"/>
                </a:tc>
                <a:tc>
                  <a:txBody>
                    <a:bodyPr/>
                    <a:lstStyle/>
                    <a:p>
                      <a:r>
                        <a:rPr lang="en-US" sz="2400" dirty="0" smtClean="0"/>
                        <a:t>Then you generally need…</a:t>
                      </a:r>
                      <a:endParaRPr lang="en-US" sz="2400" dirty="0"/>
                    </a:p>
                  </a:txBody>
                  <a:tcPr marL="74066" marR="74066" marT="34290" marB="34290"/>
                </a:tc>
              </a:tr>
              <a:tr h="1385324">
                <a:tc>
                  <a:txBody>
                    <a:bodyPr/>
                    <a:lstStyle/>
                    <a:p>
                      <a:r>
                        <a:rPr lang="en-US" sz="2400" dirty="0" smtClean="0"/>
                        <a:t>Before 24</a:t>
                      </a:r>
                      <a:endParaRPr lang="en-US" sz="2400" dirty="0"/>
                    </a:p>
                  </a:txBody>
                  <a:tcPr marL="74066" marR="74066" marT="34290" marB="34290"/>
                </a:tc>
                <a:tc>
                  <a:txBody>
                    <a:bodyPr/>
                    <a:lstStyle/>
                    <a:p>
                      <a:r>
                        <a:rPr lang="en-US" sz="2400" dirty="0" smtClean="0"/>
                        <a:t>1½ years of work (6 credits) in the 3 years before you became disabled</a:t>
                      </a:r>
                      <a:endParaRPr lang="en-US" sz="2400" dirty="0"/>
                    </a:p>
                  </a:txBody>
                  <a:tcPr marL="74066" marR="74066" marT="34290" marB="34290"/>
                </a:tc>
              </a:tr>
              <a:tr h="1432560">
                <a:tc>
                  <a:txBody>
                    <a:bodyPr/>
                    <a:lstStyle/>
                    <a:p>
                      <a:r>
                        <a:rPr lang="en-US" sz="2400" dirty="0" smtClean="0"/>
                        <a:t>Between</a:t>
                      </a:r>
                      <a:r>
                        <a:rPr lang="en-US" sz="2400" baseline="0" dirty="0" smtClean="0"/>
                        <a:t> </a:t>
                      </a:r>
                      <a:r>
                        <a:rPr lang="en-US" sz="2400" dirty="0" smtClean="0"/>
                        <a:t>24</a:t>
                      </a:r>
                      <a:r>
                        <a:rPr lang="en-US" sz="2400" baseline="0" dirty="0" smtClean="0"/>
                        <a:t> and </a:t>
                      </a:r>
                      <a:r>
                        <a:rPr lang="en-US" sz="2400" dirty="0" smtClean="0"/>
                        <a:t>31</a:t>
                      </a:r>
                      <a:endParaRPr lang="en-US" sz="2400" dirty="0"/>
                    </a:p>
                  </a:txBody>
                  <a:tcPr marL="74066" marR="74066" marT="34290" marB="34290"/>
                </a:tc>
                <a:tc>
                  <a:txBody>
                    <a:bodyPr/>
                    <a:lstStyle/>
                    <a:p>
                      <a:r>
                        <a:rPr lang="en-US" sz="2400" dirty="0" smtClean="0"/>
                        <a:t>Enough</a:t>
                      </a:r>
                      <a:r>
                        <a:rPr lang="en-US" sz="2400" baseline="0" dirty="0" smtClean="0"/>
                        <a:t> </a:t>
                      </a:r>
                      <a:r>
                        <a:rPr lang="en-US" sz="2400" dirty="0" smtClean="0"/>
                        <a:t>credits for working half the time</a:t>
                      </a:r>
                      <a:r>
                        <a:rPr lang="en-US" sz="2400" baseline="0" dirty="0" smtClean="0"/>
                        <a:t> between age 21 and the time you became disabled</a:t>
                      </a:r>
                      <a:endParaRPr lang="en-US" sz="2400" dirty="0"/>
                    </a:p>
                  </a:txBody>
                  <a:tcPr marL="74066" marR="74066" marT="34290" marB="34290"/>
                </a:tc>
              </a:tr>
              <a:tr h="1356360">
                <a:tc>
                  <a:txBody>
                    <a:bodyPr/>
                    <a:lstStyle/>
                    <a:p>
                      <a:r>
                        <a:rPr lang="en-US" sz="2400" dirty="0" smtClean="0"/>
                        <a:t>When</a:t>
                      </a:r>
                      <a:r>
                        <a:rPr lang="en-US" sz="2400" baseline="0" dirty="0" smtClean="0"/>
                        <a:t> you're </a:t>
                      </a:r>
                      <a:r>
                        <a:rPr lang="en-US" sz="2400" dirty="0" smtClean="0"/>
                        <a:t>31 or older</a:t>
                      </a:r>
                      <a:endParaRPr lang="en-US" sz="2400" dirty="0"/>
                    </a:p>
                  </a:txBody>
                  <a:tcPr marL="74066" marR="74066" marT="34290" marB="34290"/>
                </a:tc>
                <a:tc>
                  <a:txBody>
                    <a:bodyPr/>
                    <a:lstStyle/>
                    <a:p>
                      <a:r>
                        <a:rPr lang="en-US" sz="2400" dirty="0" smtClean="0"/>
                        <a:t>At least 20 credits in the 10 years immediately before you became disabled</a:t>
                      </a:r>
                      <a:endParaRPr lang="en-US" sz="2400" dirty="0"/>
                    </a:p>
                  </a:txBody>
                  <a:tcPr marL="74066" marR="74066" marT="34290" marB="34290"/>
                </a:tc>
              </a:tr>
            </a:tbl>
          </a:graphicData>
        </a:graphic>
      </p:graphicFrame>
      <p:sp>
        <p:nvSpPr>
          <p:cNvPr id="6" name="Date Placeholder 5"/>
          <p:cNvSpPr>
            <a:spLocks noGrp="1"/>
          </p:cNvSpPr>
          <p:nvPr>
            <p:ph type="dt" sz="half" idx="10"/>
          </p:nvPr>
        </p:nvSpPr>
        <p:spPr/>
        <p:txBody>
          <a:bodyPr/>
          <a:lstStyle/>
          <a:p>
            <a:r>
              <a:rPr lang="en-US" smtClean="0"/>
              <a:t>July 2017</a:t>
            </a:r>
            <a:endParaRPr lang="en-US" dirty="0"/>
          </a:p>
        </p:txBody>
      </p:sp>
      <p:sp>
        <p:nvSpPr>
          <p:cNvPr id="7" name="Footer Placeholder 6"/>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12</a:t>
            </a:fld>
            <a:endParaRPr lang="en-US" dirty="0"/>
          </a:p>
        </p:txBody>
      </p:sp>
    </p:spTree>
    <p:extLst>
      <p:ext uri="{BB962C8B-B14F-4D97-AF65-F5344CB8AC3E}">
        <p14:creationId xmlns:p14="http://schemas.microsoft.com/office/powerpoint/2010/main" val="2807821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“Duration of Work” Test for Social </a:t>
            </a:r>
            <a:br>
              <a:rPr lang="en-US" dirty="0" smtClean="0"/>
            </a:br>
            <a:r>
              <a:rPr lang="en-US" dirty="0" smtClean="0"/>
              <a:t>Security Disability Insurance</a:t>
            </a:r>
            <a:endParaRPr lang="en-US" dirty="0"/>
          </a:p>
        </p:txBody>
      </p:sp>
      <p:graphicFrame>
        <p:nvGraphicFramePr>
          <p:cNvPr id="8" name="Content Placeholder 7" descr="Table that shows the duration of work test for Social Security disability insurance.&#10;&#10;If you become disabiled before 28 then you generally need 1.5 years of work.&#10;&#10;If you become disabiled before 30 then you generally need 2 years of work.&#10;&#10;If you become disabiled before 34 then you generally need 3 years of work.&#10;&#10;If you become disabiled before 38 then you generally need 4 years of work.&#10;&#10;If you become disabiled before 42 then you generally need 5 years of work.&#10;&#10;If you become disabiled before 46 then you generally need 6 years of work.&#10;&#10;If you become disabiled before 50 then you generally need 7years of work.&#10;&#10;If you become disabiled before 54 then you generally need 8 years of work.&#10;&#10;If you become disabiled before 58 then you generally need 9 years of work.&#10;&#10;&#10;" title="Duration of Work Test for Social Security Disability Insurance"/>
          <p:cNvGraphicFramePr>
            <a:graphicFrameLocks noGrp="1"/>
          </p:cNvGraphicFramePr>
          <p:nvPr>
            <p:ph idx="1"/>
            <p:extLst>
              <p:ext uri="{D42A27DB-BD31-4B8C-83A1-F6EECF244321}">
                <p14:modId xmlns:p14="http://schemas.microsoft.com/office/powerpoint/2010/main" val="951757979"/>
              </p:ext>
            </p:extLst>
          </p:nvPr>
        </p:nvGraphicFramePr>
        <p:xfrm>
          <a:off x="406400" y="1171574"/>
          <a:ext cx="8412480" cy="4599307"/>
        </p:xfrm>
        <a:graphic>
          <a:graphicData uri="http://schemas.openxmlformats.org/drawingml/2006/table">
            <a:tbl>
              <a:tblPr firstRow="1" bandRow="1">
                <a:tableStyleId>{5C22544A-7EE6-4342-B048-85BDC9FD1C3A}</a:tableStyleId>
              </a:tblPr>
              <a:tblGrid>
                <a:gridCol w="3829226"/>
                <a:gridCol w="4583254"/>
              </a:tblGrid>
              <a:tr h="514396">
                <a:tc>
                  <a:txBody>
                    <a:bodyPr/>
                    <a:lstStyle/>
                    <a:p>
                      <a:r>
                        <a:rPr lang="en-US" sz="2400" dirty="0" smtClean="0"/>
                        <a:t>If</a:t>
                      </a:r>
                      <a:r>
                        <a:rPr lang="en-US" sz="2400" baseline="0" dirty="0" smtClean="0"/>
                        <a:t> you become disabled…</a:t>
                      </a:r>
                      <a:endParaRPr lang="en-US" sz="2400" dirty="0"/>
                    </a:p>
                  </a:txBody>
                  <a:tcPr marL="83018" marR="83018" marT="34290" marB="34290"/>
                </a:tc>
                <a:tc>
                  <a:txBody>
                    <a:bodyPr/>
                    <a:lstStyle/>
                    <a:p>
                      <a:r>
                        <a:rPr lang="en-US" sz="2400" dirty="0" smtClean="0"/>
                        <a:t>Then you generally need… </a:t>
                      </a:r>
                      <a:endParaRPr lang="en-US" sz="2400" dirty="0"/>
                    </a:p>
                  </a:txBody>
                  <a:tcPr marL="83018" marR="83018" marT="34290" marB="34290"/>
                </a:tc>
              </a:tr>
              <a:tr h="453879">
                <a:tc>
                  <a:txBody>
                    <a:bodyPr/>
                    <a:lstStyle/>
                    <a:p>
                      <a:pPr algn="ctr"/>
                      <a:r>
                        <a:rPr lang="en-US" sz="2400" dirty="0" smtClean="0"/>
                        <a:t>Before 28</a:t>
                      </a:r>
                      <a:endParaRPr lang="en-US" sz="2400" dirty="0"/>
                    </a:p>
                  </a:txBody>
                  <a:tcPr marL="83018" marR="83018" marT="34290" marB="34290"/>
                </a:tc>
                <a:tc>
                  <a:txBody>
                    <a:bodyPr/>
                    <a:lstStyle/>
                    <a:p>
                      <a:pPr algn="ctr"/>
                      <a:r>
                        <a:rPr lang="en-US" sz="2400" dirty="0" smtClean="0"/>
                        <a:t>1.5 years of work</a:t>
                      </a:r>
                      <a:endParaRPr lang="en-US" sz="2400" dirty="0"/>
                    </a:p>
                  </a:txBody>
                  <a:tcPr marL="83018" marR="83018" marT="34290" marB="34290"/>
                </a:tc>
              </a:tr>
              <a:tr h="453879">
                <a:tc>
                  <a:txBody>
                    <a:bodyPr/>
                    <a:lstStyle/>
                    <a:p>
                      <a:pPr algn="ctr"/>
                      <a:r>
                        <a:rPr lang="en-US" sz="2400" dirty="0" smtClean="0"/>
                        <a:t>30</a:t>
                      </a:r>
                      <a:endParaRPr lang="en-US" sz="2400" dirty="0"/>
                    </a:p>
                  </a:txBody>
                  <a:tcPr marL="83018" marR="83018" marT="34290" marB="34290"/>
                </a:tc>
                <a:tc>
                  <a:txBody>
                    <a:bodyPr/>
                    <a:lstStyle/>
                    <a:p>
                      <a:pPr algn="ctr"/>
                      <a:r>
                        <a:rPr lang="en-US" sz="2400" dirty="0" smtClean="0"/>
                        <a:t>2 years</a:t>
                      </a:r>
                      <a:endParaRPr lang="en-US" sz="2400" dirty="0"/>
                    </a:p>
                  </a:txBody>
                  <a:tcPr marL="83018" marR="83018" marT="34290" marB="34290"/>
                </a:tc>
              </a:tr>
              <a:tr h="453879">
                <a:tc>
                  <a:txBody>
                    <a:bodyPr/>
                    <a:lstStyle/>
                    <a:p>
                      <a:pPr algn="ctr"/>
                      <a:r>
                        <a:rPr lang="en-US" sz="2400" baseline="0" dirty="0" smtClean="0"/>
                        <a:t>34</a:t>
                      </a:r>
                      <a:endParaRPr lang="en-US" sz="2400" dirty="0"/>
                    </a:p>
                  </a:txBody>
                  <a:tcPr marL="83018" marR="83018" marT="34290" marB="34290"/>
                </a:tc>
                <a:tc>
                  <a:txBody>
                    <a:bodyPr/>
                    <a:lstStyle/>
                    <a:p>
                      <a:pPr algn="ctr"/>
                      <a:r>
                        <a:rPr lang="en-US" sz="2400" dirty="0" smtClean="0"/>
                        <a:t>3 years</a:t>
                      </a:r>
                      <a:endParaRPr lang="en-US" sz="2400" dirty="0"/>
                    </a:p>
                  </a:txBody>
                  <a:tcPr marL="83018" marR="83018" marT="34290" marB="34290"/>
                </a:tc>
              </a:tr>
              <a:tr h="453879">
                <a:tc>
                  <a:txBody>
                    <a:bodyPr/>
                    <a:lstStyle/>
                    <a:p>
                      <a:pPr algn="ctr"/>
                      <a:r>
                        <a:rPr lang="en-US" sz="2400" dirty="0" smtClean="0"/>
                        <a:t>38</a:t>
                      </a:r>
                      <a:endParaRPr lang="en-US" sz="2400" dirty="0"/>
                    </a:p>
                  </a:txBody>
                  <a:tcPr marL="83018" marR="83018" marT="34290" marB="34290"/>
                </a:tc>
                <a:tc>
                  <a:txBody>
                    <a:bodyPr/>
                    <a:lstStyle/>
                    <a:p>
                      <a:pPr algn="ctr"/>
                      <a:r>
                        <a:rPr lang="en-US" sz="2400" dirty="0" smtClean="0"/>
                        <a:t>4 years</a:t>
                      </a:r>
                      <a:endParaRPr lang="en-US" sz="2400" dirty="0"/>
                    </a:p>
                  </a:txBody>
                  <a:tcPr marL="83018" marR="83018" marT="34290" marB="34290"/>
                </a:tc>
              </a:tr>
              <a:tr h="453879">
                <a:tc>
                  <a:txBody>
                    <a:bodyPr/>
                    <a:lstStyle/>
                    <a:p>
                      <a:pPr algn="ctr"/>
                      <a:r>
                        <a:rPr lang="en-US" sz="2400" dirty="0" smtClean="0"/>
                        <a:t>42</a:t>
                      </a:r>
                      <a:endParaRPr lang="en-US" sz="2400" dirty="0"/>
                    </a:p>
                  </a:txBody>
                  <a:tcPr marL="83018" marR="83018" marT="34290" marB="34290"/>
                </a:tc>
                <a:tc>
                  <a:txBody>
                    <a:bodyPr/>
                    <a:lstStyle/>
                    <a:p>
                      <a:pPr algn="ctr"/>
                      <a:r>
                        <a:rPr lang="en-US" sz="2400" dirty="0" smtClean="0"/>
                        <a:t>5 years</a:t>
                      </a:r>
                      <a:endParaRPr lang="en-US" sz="2400" dirty="0"/>
                    </a:p>
                  </a:txBody>
                  <a:tcPr marL="83018" marR="83018" marT="34290" marB="34290"/>
                </a:tc>
              </a:tr>
              <a:tr h="453879">
                <a:tc>
                  <a:txBody>
                    <a:bodyPr/>
                    <a:lstStyle/>
                    <a:p>
                      <a:pPr algn="ctr"/>
                      <a:r>
                        <a:rPr lang="en-US" sz="2400" dirty="0" smtClean="0"/>
                        <a:t>46</a:t>
                      </a:r>
                      <a:endParaRPr lang="en-US" sz="2400" dirty="0"/>
                    </a:p>
                  </a:txBody>
                  <a:tcPr marL="83018" marR="83018" marT="34290" marB="34290"/>
                </a:tc>
                <a:tc>
                  <a:txBody>
                    <a:bodyPr/>
                    <a:lstStyle/>
                    <a:p>
                      <a:pPr algn="ctr"/>
                      <a:r>
                        <a:rPr lang="en-US" sz="2400" dirty="0" smtClean="0"/>
                        <a:t>6 years</a:t>
                      </a:r>
                      <a:endParaRPr lang="en-US" sz="2400" dirty="0"/>
                    </a:p>
                  </a:txBody>
                  <a:tcPr marL="83018" marR="83018" marT="34290" marB="34290"/>
                </a:tc>
              </a:tr>
              <a:tr h="453879">
                <a:tc>
                  <a:txBody>
                    <a:bodyPr/>
                    <a:lstStyle/>
                    <a:p>
                      <a:pPr algn="ctr"/>
                      <a:r>
                        <a:rPr lang="en-US" sz="2400" dirty="0" smtClean="0"/>
                        <a:t>50 </a:t>
                      </a:r>
                      <a:endParaRPr lang="en-US" sz="2400" dirty="0"/>
                    </a:p>
                  </a:txBody>
                  <a:tcPr marL="83018" marR="83018" marT="34290" marB="34290"/>
                </a:tc>
                <a:tc>
                  <a:txBody>
                    <a:bodyPr/>
                    <a:lstStyle/>
                    <a:p>
                      <a:pPr algn="ctr"/>
                      <a:r>
                        <a:rPr lang="en-US" sz="2400" dirty="0" smtClean="0"/>
                        <a:t>7 years</a:t>
                      </a:r>
                      <a:endParaRPr lang="en-US" sz="2400" dirty="0"/>
                    </a:p>
                  </a:txBody>
                  <a:tcPr marL="83018" marR="83018" marT="34290" marB="34290"/>
                </a:tc>
              </a:tr>
              <a:tr h="453879">
                <a:tc>
                  <a:txBody>
                    <a:bodyPr/>
                    <a:lstStyle/>
                    <a:p>
                      <a:pPr algn="ctr"/>
                      <a:r>
                        <a:rPr lang="en-US" sz="2400" dirty="0" smtClean="0"/>
                        <a:t>54</a:t>
                      </a:r>
                      <a:endParaRPr lang="en-US" sz="2400" dirty="0"/>
                    </a:p>
                  </a:txBody>
                  <a:tcPr marL="83018" marR="83018" marT="34290" marB="34290"/>
                </a:tc>
                <a:tc>
                  <a:txBody>
                    <a:bodyPr/>
                    <a:lstStyle/>
                    <a:p>
                      <a:pPr algn="ctr"/>
                      <a:r>
                        <a:rPr lang="en-US" sz="2400" dirty="0" smtClean="0"/>
                        <a:t>8 years</a:t>
                      </a:r>
                      <a:endParaRPr lang="en-US" sz="2400" dirty="0"/>
                    </a:p>
                  </a:txBody>
                  <a:tcPr marL="83018" marR="83018" marT="34290" marB="34290"/>
                </a:tc>
              </a:tr>
              <a:tr h="453879">
                <a:tc>
                  <a:txBody>
                    <a:bodyPr/>
                    <a:lstStyle/>
                    <a:p>
                      <a:pPr algn="ctr"/>
                      <a:r>
                        <a:rPr lang="en-US" sz="2400" dirty="0" smtClean="0"/>
                        <a:t>58</a:t>
                      </a:r>
                      <a:endParaRPr lang="en-US" sz="2400" dirty="0"/>
                    </a:p>
                  </a:txBody>
                  <a:tcPr marL="83018" marR="83018" marT="34290" marB="34290"/>
                </a:tc>
                <a:tc>
                  <a:txBody>
                    <a:bodyPr/>
                    <a:lstStyle/>
                    <a:p>
                      <a:pPr algn="ctr"/>
                      <a:r>
                        <a:rPr lang="en-US" sz="2400" dirty="0" smtClean="0"/>
                        <a:t>9 years</a:t>
                      </a:r>
                      <a:endParaRPr lang="en-US" sz="2400" dirty="0"/>
                    </a:p>
                  </a:txBody>
                  <a:tcPr marL="83018" marR="83018" marT="34290" marB="34290"/>
                </a:tc>
              </a:tr>
            </a:tbl>
          </a:graphicData>
        </a:graphic>
      </p:graphicFrame>
      <p:sp>
        <p:nvSpPr>
          <p:cNvPr id="3" name="TextBox 2"/>
          <p:cNvSpPr txBox="1"/>
          <p:nvPr/>
        </p:nvSpPr>
        <p:spPr>
          <a:xfrm>
            <a:off x="84221" y="5710439"/>
            <a:ext cx="9059779" cy="830997"/>
          </a:xfrm>
          <a:prstGeom prst="rect">
            <a:avLst/>
          </a:prstGeom>
          <a:noFill/>
        </p:spPr>
        <p:txBody>
          <a:bodyPr wrap="square" rtlCol="0">
            <a:spAutoFit/>
          </a:bodyPr>
          <a:lstStyle/>
          <a:p>
            <a:r>
              <a:rPr lang="en-US" sz="2400" dirty="0"/>
              <a:t>* This table doesn’t cover all situations. These are examples of work needed for the test. </a:t>
            </a:r>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9" name="Footer Placeholder 8"/>
          <p:cNvSpPr>
            <a:spLocks noGrp="1"/>
          </p:cNvSpPr>
          <p:nvPr>
            <p:ph type="ftr" sz="quarter" idx="11"/>
          </p:nvPr>
        </p:nvSpPr>
        <p:spPr/>
        <p:txBody>
          <a:bodyPr/>
          <a:lstStyle/>
          <a:p>
            <a:r>
              <a:rPr lang="en-US" smtClean="0"/>
              <a:t>Medicare and Other Programs for People With Disabilities</a:t>
            </a:r>
            <a:endParaRPr lang="en-US" dirty="0"/>
          </a:p>
        </p:txBody>
      </p:sp>
      <p:sp>
        <p:nvSpPr>
          <p:cNvPr id="10" name="Slide Number Placeholder 9"/>
          <p:cNvSpPr>
            <a:spLocks noGrp="1"/>
          </p:cNvSpPr>
          <p:nvPr>
            <p:ph type="sldNum" sz="quarter" idx="12"/>
          </p:nvPr>
        </p:nvSpPr>
        <p:spPr/>
        <p:txBody>
          <a:bodyPr/>
          <a:lstStyle/>
          <a:p>
            <a:fld id="{D60A6685-DBF6-4C41-A0CC-AA9EA7A85A20}" type="slidenum">
              <a:rPr lang="en-US" smtClean="0"/>
              <a:t>13</a:t>
            </a:fld>
            <a:endParaRPr lang="en-US" dirty="0"/>
          </a:p>
        </p:txBody>
      </p:sp>
    </p:spTree>
    <p:extLst>
      <p:ext uri="{BB962C8B-B14F-4D97-AF65-F5344CB8AC3E}">
        <p14:creationId xmlns:p14="http://schemas.microsoft.com/office/powerpoint/2010/main" val="2970396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Waiting Period for Social Security </a:t>
            </a:r>
            <a:br>
              <a:rPr lang="en-US" dirty="0" smtClean="0"/>
            </a:br>
            <a:r>
              <a:rPr lang="en-US" dirty="0" smtClean="0"/>
              <a:t>Disability Insurance (SSDI)</a:t>
            </a:r>
            <a:endParaRPr lang="en-US" dirty="0"/>
          </a:p>
        </p:txBody>
      </p:sp>
      <p:sp>
        <p:nvSpPr>
          <p:cNvPr id="3" name="Content Placeholder 2"/>
          <p:cNvSpPr>
            <a:spLocks noGrp="1"/>
          </p:cNvSpPr>
          <p:nvPr>
            <p:ph idx="1"/>
          </p:nvPr>
        </p:nvSpPr>
        <p:spPr/>
        <p:txBody>
          <a:bodyPr/>
          <a:lstStyle/>
          <a:p>
            <a:r>
              <a:rPr lang="en-US" dirty="0" smtClean="0"/>
              <a:t>There’s a 5-month waiting period from the time disability began until SSDI benefits begin</a:t>
            </a:r>
          </a:p>
          <a:p>
            <a:pPr lvl="1" indent="-293688"/>
            <a:r>
              <a:rPr lang="en-US" dirty="0" smtClean="0"/>
              <a:t>Except people eligible for childhood disability benefits </a:t>
            </a:r>
          </a:p>
          <a:p>
            <a:pPr marL="0" indent="0">
              <a:buNone/>
            </a:pPr>
            <a:r>
              <a:rPr lang="en-US" dirty="0"/>
              <a:t>  </a:t>
            </a:r>
            <a:r>
              <a:rPr lang="en-US" dirty="0" smtClean="0"/>
              <a:t>     AND</a:t>
            </a:r>
          </a:p>
          <a:p>
            <a:pPr lvl="1" indent="-293688"/>
            <a:r>
              <a:rPr lang="en-US" dirty="0"/>
              <a:t>Some people who were previously entitled to disability benefits (in the past 5 years)</a:t>
            </a:r>
          </a:p>
          <a:p>
            <a:endParaRPr lang="en-US"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Supplemental Security Income (SSI)</a:t>
            </a:r>
            <a:endParaRPr lang="en-US" dirty="0"/>
          </a:p>
        </p:txBody>
      </p:sp>
      <p:sp>
        <p:nvSpPr>
          <p:cNvPr id="2" name="Content Placeholder 1"/>
          <p:cNvSpPr>
            <a:spLocks noGrp="1"/>
          </p:cNvSpPr>
          <p:nvPr>
            <p:ph idx="1"/>
          </p:nvPr>
        </p:nvSpPr>
        <p:spPr>
          <a:xfrm>
            <a:off x="132080" y="1036320"/>
            <a:ext cx="9011920" cy="5320031"/>
          </a:xfrm>
        </p:spPr>
        <p:txBody>
          <a:bodyPr/>
          <a:lstStyle/>
          <a:p>
            <a:r>
              <a:rPr lang="en-US" sz="3000" dirty="0" smtClean="0"/>
              <a:t>Federal needs-based program</a:t>
            </a:r>
          </a:p>
          <a:p>
            <a:pPr lvl="1" indent="-293688"/>
            <a:r>
              <a:rPr lang="en-US" sz="2600" dirty="0" smtClean="0"/>
              <a:t>Pays monthly cash benefits to certain disabled people with limited income and resources</a:t>
            </a:r>
          </a:p>
          <a:p>
            <a:pPr lvl="1" indent="-293688"/>
            <a:r>
              <a:rPr lang="en-US" sz="2600" dirty="0" smtClean="0"/>
              <a:t>No working credits needed to qualify</a:t>
            </a:r>
          </a:p>
          <a:p>
            <a:pPr lvl="1" indent="-293688"/>
            <a:r>
              <a:rPr lang="en-US" sz="2600" dirty="0" smtClean="0"/>
              <a:t>If eligible, you may also qualify for Medicaid in most states</a:t>
            </a:r>
          </a:p>
          <a:p>
            <a:r>
              <a:rPr lang="en-US" sz="3000" dirty="0" smtClean="0"/>
              <a:t>Basic SSI amount is the same nationwide</a:t>
            </a:r>
          </a:p>
          <a:p>
            <a:pPr lvl="1" indent="-293688"/>
            <a:r>
              <a:rPr lang="en-US" sz="2600" dirty="0" smtClean="0"/>
              <a:t>Amount is reduced by subtracting countable income</a:t>
            </a:r>
          </a:p>
          <a:p>
            <a:pPr lvl="1" indent="-293688"/>
            <a:r>
              <a:rPr lang="en-US" sz="2600" dirty="0" smtClean="0"/>
              <a:t>Some states add money to the basic benefit</a:t>
            </a:r>
          </a:p>
          <a:p>
            <a:pPr lvl="1" indent="-293688"/>
            <a:r>
              <a:rPr lang="en-US" sz="2600" dirty="0" smtClean="0"/>
              <a:t>In 2017, $735 for an eligible individual</a:t>
            </a:r>
          </a:p>
          <a:p>
            <a:pPr lvl="2"/>
            <a:r>
              <a:rPr lang="en-US" sz="2600" dirty="0" smtClean="0"/>
              <a:t>$1,103 for eligible individual with eligible spouse</a:t>
            </a:r>
          </a:p>
          <a:p>
            <a:r>
              <a:rPr lang="en-US" sz="3000" dirty="0" smtClean="0"/>
              <a:t>May qualify for both SSI and SSDI payments</a:t>
            </a:r>
            <a:endParaRPr lang="en-US" sz="3000"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Qualifying for Supplemental </a:t>
            </a:r>
            <a:br>
              <a:rPr lang="en-US" dirty="0" smtClean="0"/>
            </a:br>
            <a:r>
              <a:rPr lang="en-US" dirty="0" smtClean="0"/>
              <a:t>Security Income (SSI) Disability</a:t>
            </a:r>
            <a:endParaRPr lang="en-US" dirty="0"/>
          </a:p>
        </p:txBody>
      </p:sp>
      <p:sp>
        <p:nvSpPr>
          <p:cNvPr id="2" name="Content Placeholder 1"/>
          <p:cNvSpPr>
            <a:spLocks noGrp="1"/>
          </p:cNvSpPr>
          <p:nvPr>
            <p:ph idx="1"/>
          </p:nvPr>
        </p:nvSpPr>
        <p:spPr/>
        <p:txBody>
          <a:bodyPr/>
          <a:lstStyle/>
          <a:p>
            <a:r>
              <a:rPr lang="en-US" dirty="0" smtClean="0"/>
              <a:t>Generally, to be eligible for SSI, you must </a:t>
            </a:r>
          </a:p>
          <a:p>
            <a:pPr lvl="1" indent="-293688"/>
            <a:r>
              <a:rPr lang="en-US" dirty="0" smtClean="0"/>
              <a:t>Be 65 or older, blind, or disabled</a:t>
            </a:r>
          </a:p>
          <a:p>
            <a:pPr lvl="1" indent="-293688"/>
            <a:r>
              <a:rPr lang="en-US" dirty="0"/>
              <a:t>Have limited income and resources </a:t>
            </a:r>
          </a:p>
          <a:p>
            <a:pPr marL="1035050" indent="-288925">
              <a:buSzPct val="50000"/>
              <a:buFont typeface="Wingdings" panose="05000000000000000000" pitchFamily="2" charset="2"/>
              <a:buChar char="q"/>
            </a:pPr>
            <a:r>
              <a:rPr lang="en-US" sz="2800" dirty="0" smtClean="0"/>
              <a:t>Less than $2,000 in resources for an individual, less than $3,000 for a married couple</a:t>
            </a:r>
          </a:p>
          <a:p>
            <a:pPr lvl="1" indent="-293688"/>
            <a:r>
              <a:rPr lang="en-US" dirty="0"/>
              <a:t>Be a citizen or national of the United States, or qualified alien, and </a:t>
            </a:r>
          </a:p>
          <a:p>
            <a:pPr lvl="1" indent="-293688"/>
            <a:r>
              <a:rPr lang="en-US" dirty="0"/>
              <a:t>Reside in 1 of the 50 states, the District of Columbia, or the Northern Mariana Islands </a:t>
            </a:r>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16</a:t>
            </a:fld>
            <a:endParaRPr lang="en-US" dirty="0"/>
          </a:p>
        </p:txBody>
      </p:sp>
    </p:spTree>
    <p:extLst>
      <p:ext uri="{BB962C8B-B14F-4D97-AF65-F5344CB8AC3E}">
        <p14:creationId xmlns:p14="http://schemas.microsoft.com/office/powerpoint/2010/main" val="187189051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Applying for Disability Benefits</a:t>
            </a:r>
          </a:p>
        </p:txBody>
      </p:sp>
      <p:sp>
        <p:nvSpPr>
          <p:cNvPr id="436227" name="Rectangle 3"/>
          <p:cNvSpPr>
            <a:spLocks noGrp="1" noChangeArrowheads="1"/>
          </p:cNvSpPr>
          <p:nvPr>
            <p:ph idx="1"/>
          </p:nvPr>
        </p:nvSpPr>
        <p:spPr>
          <a:xfrm>
            <a:off x="628650" y="957714"/>
            <a:ext cx="7886700" cy="5005889"/>
          </a:xfrm>
        </p:spPr>
        <p:txBody>
          <a:bodyPr/>
          <a:lstStyle/>
          <a:p>
            <a:r>
              <a:rPr lang="en-US" dirty="0" smtClean="0"/>
              <a:t>To apply for disability benefits, you’ll need your</a:t>
            </a:r>
          </a:p>
          <a:p>
            <a:pPr lvl="1" indent="-293688"/>
            <a:r>
              <a:rPr lang="en-US" dirty="0" smtClean="0"/>
              <a:t>Social Security number</a:t>
            </a:r>
          </a:p>
          <a:p>
            <a:pPr lvl="1" indent="-293688"/>
            <a:r>
              <a:rPr lang="en-US" dirty="0" smtClean="0"/>
              <a:t>Proof of age</a:t>
            </a:r>
          </a:p>
          <a:p>
            <a:pPr lvl="1" indent="-293688"/>
            <a:r>
              <a:rPr lang="en-US" dirty="0" smtClean="0"/>
              <a:t>Health care provider information</a:t>
            </a:r>
          </a:p>
          <a:p>
            <a:pPr lvl="1" indent="-293688"/>
            <a:r>
              <a:rPr lang="en-US" dirty="0" smtClean="0"/>
              <a:t>Medical records, including lab/test results and medications</a:t>
            </a:r>
          </a:p>
          <a:p>
            <a:pPr lvl="1" indent="-293688"/>
            <a:r>
              <a:rPr lang="en-US" dirty="0" smtClean="0"/>
              <a:t>Work history</a:t>
            </a:r>
          </a:p>
          <a:p>
            <a:pPr lvl="1" indent="-293688"/>
            <a:r>
              <a:rPr lang="en-US" dirty="0" smtClean="0"/>
              <a:t>Most recent W-2 or self-employment tax return</a:t>
            </a:r>
          </a:p>
          <a:p>
            <a:r>
              <a:rPr lang="en-US" dirty="0" smtClean="0"/>
              <a:t>Don’t wait to apply </a:t>
            </a:r>
          </a:p>
          <a:p>
            <a:pPr lvl="1" indent="-293688"/>
            <a:r>
              <a:rPr lang="en-US" dirty="0" smtClean="0"/>
              <a:t>Even if you’re still gathering information</a:t>
            </a:r>
          </a:p>
          <a:p>
            <a:pPr lvl="1"/>
            <a:endParaRPr lang="en-US" dirty="0" smtClean="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17</a:t>
            </a:fld>
            <a:endParaRPr lang="en-US" dirty="0"/>
          </a:p>
        </p:txBody>
      </p:sp>
    </p:spTree>
    <p:extLst>
      <p:ext uri="{BB962C8B-B14F-4D97-AF65-F5344CB8AC3E}">
        <p14:creationId xmlns:p14="http://schemas.microsoft.com/office/powerpoint/2010/main" val="259296325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How to Apply for Disability Benefits</a:t>
            </a:r>
          </a:p>
        </p:txBody>
      </p:sp>
      <p:sp>
        <p:nvSpPr>
          <p:cNvPr id="436227" name="Rectangle 3"/>
          <p:cNvSpPr>
            <a:spLocks noGrp="1" noChangeArrowheads="1"/>
          </p:cNvSpPr>
          <p:nvPr>
            <p:ph idx="1"/>
          </p:nvPr>
        </p:nvSpPr>
        <p:spPr/>
        <p:txBody>
          <a:bodyPr/>
          <a:lstStyle/>
          <a:p>
            <a:r>
              <a:rPr lang="en-US" dirty="0" smtClean="0"/>
              <a:t>Online–Visit </a:t>
            </a:r>
            <a:r>
              <a:rPr lang="en-US" dirty="0" smtClean="0">
                <a:hlinkClick r:id="rId3"/>
              </a:rPr>
              <a:t>socialsecurity.gov</a:t>
            </a:r>
            <a:endParaRPr lang="en-US" dirty="0" smtClean="0"/>
          </a:p>
          <a:p>
            <a:r>
              <a:rPr lang="en-US" dirty="0" smtClean="0"/>
              <a:t>By phone—Call 1-800-772-1213. TTY</a:t>
            </a:r>
            <a:r>
              <a:rPr lang="en-US" dirty="0"/>
              <a:t>: </a:t>
            </a:r>
            <a:r>
              <a:rPr lang="en-US" dirty="0" smtClean="0"/>
              <a:t>1-800-325-0778.</a:t>
            </a:r>
          </a:p>
          <a:p>
            <a:pPr marL="627063" lvl="1"/>
            <a:r>
              <a:rPr lang="en-US" dirty="0" smtClean="0"/>
              <a:t>To make an appointment to file your claim by phone</a:t>
            </a:r>
          </a:p>
          <a:p>
            <a:pPr marL="627063" lvl="1"/>
            <a:r>
              <a:rPr lang="en-US" dirty="0" smtClean="0"/>
              <a:t>To make an appointment to file your claim in person at your local Social Security office</a:t>
            </a:r>
          </a:p>
          <a:p>
            <a:r>
              <a:rPr lang="en-US" dirty="0" smtClean="0"/>
              <a:t>Average processing time is 3–5 months</a:t>
            </a:r>
          </a:p>
          <a:p>
            <a:pPr lvl="1"/>
            <a:endParaRPr lang="en-US" dirty="0" smtClean="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18</a:t>
            </a:fld>
            <a:endParaRPr lang="en-US" dirty="0"/>
          </a:p>
        </p:txBody>
      </p:sp>
    </p:spTree>
    <p:extLst>
      <p:ext uri="{BB962C8B-B14F-4D97-AF65-F5344CB8AC3E}">
        <p14:creationId xmlns:p14="http://schemas.microsoft.com/office/powerpoint/2010/main" val="36961812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Compassionate Allowances</a:t>
            </a:r>
          </a:p>
        </p:txBody>
      </p:sp>
      <p:sp>
        <p:nvSpPr>
          <p:cNvPr id="436227" name="Rectangle 3"/>
          <p:cNvSpPr>
            <a:spLocks noGrp="1" noChangeArrowheads="1"/>
          </p:cNvSpPr>
          <p:nvPr>
            <p:ph idx="1"/>
          </p:nvPr>
        </p:nvSpPr>
        <p:spPr>
          <a:xfrm>
            <a:off x="243840" y="957714"/>
            <a:ext cx="8778240" cy="5005889"/>
          </a:xfrm>
        </p:spPr>
        <p:txBody>
          <a:bodyPr/>
          <a:lstStyle/>
          <a:p>
            <a:r>
              <a:rPr lang="en-US" dirty="0" smtClean="0"/>
              <a:t>A way to expedite processing of SSDI and SSI claims for applicants with severe medical conditions</a:t>
            </a:r>
          </a:p>
          <a:p>
            <a:pPr lvl="1" indent="-293688"/>
            <a:r>
              <a:rPr lang="en-US" dirty="0" smtClean="0"/>
              <a:t>It’s not a separate program from SSDI/SSI</a:t>
            </a:r>
          </a:p>
          <a:p>
            <a:r>
              <a:rPr lang="en-US" dirty="0" smtClean="0"/>
              <a:t>If your medical condition is on the “Compassionate Allowances (CAL) list,” your SSDI/SSI application is expedited </a:t>
            </a:r>
          </a:p>
          <a:p>
            <a:pPr lvl="1" indent="-293688"/>
            <a:r>
              <a:rPr lang="en-US" dirty="0" smtClean="0"/>
              <a:t>You may get the decision within weeks instead of months</a:t>
            </a:r>
          </a:p>
          <a:p>
            <a:r>
              <a:rPr lang="en-US" dirty="0" smtClean="0"/>
              <a:t>Examples: Inflammatory breast cancer, pancreatic cancer, adult onset Huntington disease </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19</a:t>
            </a:fld>
            <a:endParaRPr lang="en-US" dirty="0"/>
          </a:p>
        </p:txBody>
      </p:sp>
    </p:spTree>
    <p:extLst>
      <p:ext uri="{BB962C8B-B14F-4D97-AF65-F5344CB8AC3E}">
        <p14:creationId xmlns:p14="http://schemas.microsoft.com/office/powerpoint/2010/main" val="411624322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sz="half" idx="1"/>
          </p:nvPr>
        </p:nvSpPr>
        <p:spPr>
          <a:xfrm>
            <a:off x="628650" y="1149935"/>
            <a:ext cx="6427470" cy="5027028"/>
          </a:xfrm>
        </p:spPr>
        <p:txBody>
          <a:bodyPr/>
          <a:lstStyle/>
          <a:p>
            <a:pPr marL="0" indent="0">
              <a:buNone/>
              <a:tabLst>
                <a:tab pos="1492250" algn="l"/>
              </a:tabLst>
            </a:pPr>
            <a:r>
              <a:rPr lang="en-US" sz="2600" b="1" dirty="0" smtClean="0"/>
              <a:t>Lesson 1</a:t>
            </a:r>
            <a:r>
              <a:rPr lang="en-US" sz="2600" dirty="0" smtClean="0"/>
              <a:t>—Social Security for People With 	Disabilities.......................................</a:t>
            </a:r>
          </a:p>
          <a:p>
            <a:pPr marL="0" indent="0">
              <a:buNone/>
              <a:tabLst>
                <a:tab pos="1492250" algn="l"/>
              </a:tabLst>
            </a:pPr>
            <a:r>
              <a:rPr lang="en-US" sz="2600" b="1" dirty="0" smtClean="0"/>
              <a:t>Lesson 2</a:t>
            </a:r>
            <a:r>
              <a:rPr lang="en-US" sz="2600" dirty="0" smtClean="0"/>
              <a:t>—Medicare for People With 	Disabilities.......................................</a:t>
            </a:r>
          </a:p>
          <a:p>
            <a:pPr marL="0" indent="0">
              <a:buNone/>
              <a:tabLst>
                <a:tab pos="1492250" algn="l"/>
              </a:tabLst>
            </a:pPr>
            <a:r>
              <a:rPr lang="en-US" sz="2600" b="1" dirty="0" smtClean="0"/>
              <a:t>Lesson 3</a:t>
            </a:r>
            <a:r>
              <a:rPr lang="en-US" sz="2600" dirty="0" smtClean="0"/>
              <a:t>—Medicare Plan Choices for People 	With Disabilities..............................</a:t>
            </a:r>
          </a:p>
          <a:p>
            <a:pPr marL="0" indent="0">
              <a:buNone/>
              <a:tabLst>
                <a:tab pos="1493838" algn="l"/>
              </a:tabLst>
            </a:pPr>
            <a:r>
              <a:rPr lang="en-US" sz="2600" b="1" dirty="0" smtClean="0"/>
              <a:t>Lesson 4</a:t>
            </a:r>
            <a:r>
              <a:rPr lang="en-US" sz="2600" dirty="0" smtClean="0"/>
              <a:t>—People with Disabilities and Other 	Programs..............................</a:t>
            </a:r>
          </a:p>
          <a:p>
            <a:pPr marL="0" indent="0">
              <a:buNone/>
              <a:tabLst>
                <a:tab pos="1492250" algn="l"/>
              </a:tabLst>
            </a:pPr>
            <a:r>
              <a:rPr lang="en-US" sz="2600" dirty="0" smtClean="0"/>
              <a:t>Medicare and Other Programs for People With 	Disabilities Resources Guide...........</a:t>
            </a:r>
          </a:p>
          <a:p>
            <a:pPr marL="0" indent="0">
              <a:buNone/>
            </a:pPr>
            <a:r>
              <a:rPr lang="en-US" sz="2600" dirty="0" smtClean="0"/>
              <a:t>Acronyms..........................................................</a:t>
            </a:r>
            <a:endParaRPr lang="en-US" sz="2600" dirty="0"/>
          </a:p>
        </p:txBody>
      </p:sp>
      <p:sp>
        <p:nvSpPr>
          <p:cNvPr id="4" name="Content Placeholder 3"/>
          <p:cNvSpPr>
            <a:spLocks noGrp="1"/>
          </p:cNvSpPr>
          <p:nvPr>
            <p:ph sz="half" idx="2"/>
          </p:nvPr>
        </p:nvSpPr>
        <p:spPr>
          <a:xfrm>
            <a:off x="7498080" y="1149935"/>
            <a:ext cx="1017270" cy="5027028"/>
          </a:xfrm>
        </p:spPr>
        <p:txBody>
          <a:bodyPr/>
          <a:lstStyle/>
          <a:p>
            <a:pPr marL="0" indent="0" algn="r">
              <a:buNone/>
            </a:pPr>
            <a:r>
              <a:rPr lang="en-US" sz="2600" dirty="0" smtClean="0"/>
              <a:t/>
            </a:r>
            <a:br>
              <a:rPr lang="en-US" sz="2600" dirty="0" smtClean="0"/>
            </a:br>
            <a:r>
              <a:rPr lang="en-US" sz="2600" dirty="0" smtClean="0"/>
              <a:t>4-22</a:t>
            </a:r>
          </a:p>
          <a:p>
            <a:pPr marL="0" indent="0" algn="r">
              <a:buNone/>
            </a:pPr>
            <a:r>
              <a:rPr lang="en-US" sz="2600" dirty="0" smtClean="0"/>
              <a:t/>
            </a:r>
            <a:br>
              <a:rPr lang="en-US" sz="2600" dirty="0" smtClean="0"/>
            </a:br>
            <a:r>
              <a:rPr lang="en-US" sz="2600" dirty="0" smtClean="0"/>
              <a:t>23-31</a:t>
            </a:r>
          </a:p>
          <a:p>
            <a:pPr marL="0" indent="0" algn="r">
              <a:buNone/>
            </a:pPr>
            <a:r>
              <a:rPr lang="en-US" sz="2600" dirty="0"/>
              <a:t/>
            </a:r>
            <a:br>
              <a:rPr lang="en-US" sz="2600" dirty="0"/>
            </a:br>
            <a:r>
              <a:rPr lang="en-US" sz="2600" dirty="0" smtClean="0"/>
              <a:t>32-37</a:t>
            </a:r>
          </a:p>
          <a:p>
            <a:pPr marL="0" indent="0" algn="r">
              <a:buNone/>
            </a:pPr>
            <a:r>
              <a:rPr lang="en-US" sz="2600" dirty="0"/>
              <a:t/>
            </a:r>
            <a:br>
              <a:rPr lang="en-US" sz="2600" dirty="0"/>
            </a:br>
            <a:r>
              <a:rPr lang="en-US" sz="2600" dirty="0" smtClean="0"/>
              <a:t>38-49</a:t>
            </a:r>
          </a:p>
          <a:p>
            <a:pPr marL="0" indent="0" algn="r">
              <a:buNone/>
            </a:pPr>
            <a:r>
              <a:rPr lang="en-US" sz="2600" dirty="0"/>
              <a:t/>
            </a:r>
            <a:br>
              <a:rPr lang="en-US" sz="2600" dirty="0"/>
            </a:br>
            <a:r>
              <a:rPr lang="en-US" sz="2600" dirty="0" smtClean="0"/>
              <a:t>50-51</a:t>
            </a:r>
          </a:p>
          <a:p>
            <a:pPr marL="0" indent="0" algn="r">
              <a:buNone/>
            </a:pPr>
            <a:r>
              <a:rPr lang="en-US" sz="2600" dirty="0" smtClean="0"/>
              <a:t>52</a:t>
            </a:r>
            <a:endParaRPr lang="en-US" sz="2600" dirty="0"/>
          </a:p>
        </p:txBody>
      </p:sp>
      <p:sp>
        <p:nvSpPr>
          <p:cNvPr id="5" name="Date Placeholder 4"/>
          <p:cNvSpPr>
            <a:spLocks noGrp="1"/>
          </p:cNvSpPr>
          <p:nvPr>
            <p:ph type="dt" sz="half" idx="13"/>
          </p:nvPr>
        </p:nvSpPr>
        <p:spPr/>
        <p:txBody>
          <a:bodyPr/>
          <a:lstStyle/>
          <a:p>
            <a:r>
              <a:rPr lang="en-US" smtClean="0"/>
              <a:t>July 2017</a:t>
            </a:r>
            <a:endParaRPr lang="en-US" dirty="0"/>
          </a:p>
        </p:txBody>
      </p:sp>
      <p:sp>
        <p:nvSpPr>
          <p:cNvPr id="9" name="Footer Placeholder 8"/>
          <p:cNvSpPr>
            <a:spLocks noGrp="1"/>
          </p:cNvSpPr>
          <p:nvPr>
            <p:ph type="ftr" sz="quarter" idx="11"/>
          </p:nvPr>
        </p:nvSpPr>
        <p:spPr/>
        <p:txBody>
          <a:bodyPr/>
          <a:lstStyle/>
          <a:p>
            <a:r>
              <a:rPr lang="en-US" smtClean="0"/>
              <a:t>Medicare and Other Programs for People With Disabilities</a:t>
            </a:r>
            <a:endParaRPr lang="en-US" dirty="0"/>
          </a:p>
        </p:txBody>
      </p:sp>
      <p:sp>
        <p:nvSpPr>
          <p:cNvPr id="10" name="Slide Number Placeholder 9"/>
          <p:cNvSpPr>
            <a:spLocks noGrp="1"/>
          </p:cNvSpPr>
          <p:nvPr>
            <p:ph type="sldNum" sz="quarter" idx="12"/>
          </p:nvPr>
        </p:nvSpPr>
        <p:spPr/>
        <p:txBody>
          <a:bodyPr/>
          <a:lstStyle/>
          <a:p>
            <a:fld id="{D3B75908-2BC4-4CCC-BE4B-63652A0FD379}" type="slidenum">
              <a:rPr lang="en-US" smtClean="0"/>
              <a:t>2</a:t>
            </a:fld>
            <a:endParaRPr lang="en-US" dirty="0"/>
          </a:p>
        </p:txBody>
      </p:sp>
    </p:spTree>
    <p:extLst>
      <p:ext uri="{BB962C8B-B14F-4D97-AF65-F5344CB8AC3E}">
        <p14:creationId xmlns:p14="http://schemas.microsoft.com/office/powerpoint/2010/main" val="700631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Disability Decision</a:t>
            </a:r>
          </a:p>
        </p:txBody>
      </p:sp>
      <p:sp>
        <p:nvSpPr>
          <p:cNvPr id="436227" name="Rectangle 3"/>
          <p:cNvSpPr>
            <a:spLocks noGrp="1" noChangeArrowheads="1"/>
          </p:cNvSpPr>
          <p:nvPr>
            <p:ph idx="1"/>
          </p:nvPr>
        </p:nvSpPr>
        <p:spPr>
          <a:xfrm>
            <a:off x="628650" y="1171074"/>
            <a:ext cx="8010024" cy="5005889"/>
          </a:xfrm>
        </p:spPr>
        <p:txBody>
          <a:bodyPr/>
          <a:lstStyle/>
          <a:p>
            <a:r>
              <a:rPr lang="en-US" dirty="0" smtClean="0"/>
              <a:t>You’ll get a letter when Social Security makes a decision on your case</a:t>
            </a:r>
          </a:p>
          <a:p>
            <a:pPr lvl="1" indent="-293688"/>
            <a:r>
              <a:rPr lang="en-US" dirty="0" smtClean="0"/>
              <a:t>If your application is approved, the letter will show</a:t>
            </a:r>
          </a:p>
          <a:p>
            <a:pPr lvl="2"/>
            <a:r>
              <a:rPr lang="en-US" dirty="0" smtClean="0"/>
              <a:t>Your benefit amount</a:t>
            </a:r>
          </a:p>
          <a:p>
            <a:pPr lvl="2"/>
            <a:r>
              <a:rPr lang="en-US" dirty="0" smtClean="0"/>
              <a:t>Your payment start date</a:t>
            </a:r>
          </a:p>
          <a:p>
            <a:pPr lvl="1" indent="-293688"/>
            <a:r>
              <a:rPr lang="en-US" dirty="0"/>
              <a:t>If your application isn’t approved, the letter will show</a:t>
            </a:r>
          </a:p>
          <a:p>
            <a:pPr lvl="2"/>
            <a:r>
              <a:rPr lang="en-US" dirty="0" smtClean="0"/>
              <a:t>The reason(s) for denial</a:t>
            </a:r>
          </a:p>
          <a:p>
            <a:pPr lvl="2"/>
            <a:r>
              <a:rPr lang="en-US" dirty="0" smtClean="0"/>
              <a:t>How to appeal if you disagree with the decision</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20</a:t>
            </a:fld>
            <a:endParaRPr lang="en-US" dirty="0"/>
          </a:p>
        </p:txBody>
      </p:sp>
    </p:spTree>
    <p:extLst>
      <p:ext uri="{BB962C8B-B14F-4D97-AF65-F5344CB8AC3E}">
        <p14:creationId xmlns:p14="http://schemas.microsoft.com/office/powerpoint/2010/main" val="253868906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dirty="0" smtClean="0"/>
              <a:t>Create a “</a:t>
            </a:r>
            <a:r>
              <a:rPr lang="en-US" i="1" dirty="0" smtClean="0">
                <a:solidFill>
                  <a:srgbClr val="FF0000"/>
                </a:solidFill>
              </a:rPr>
              <a:t>my</a:t>
            </a:r>
            <a:r>
              <a:rPr lang="en-US" dirty="0" smtClean="0"/>
              <a:t> </a:t>
            </a:r>
            <a:r>
              <a:rPr lang="en-US" dirty="0" smtClean="0">
                <a:solidFill>
                  <a:srgbClr val="465EC6"/>
                </a:solidFill>
              </a:rPr>
              <a:t>Social Security</a:t>
            </a:r>
            <a:r>
              <a:rPr lang="en-US" dirty="0" smtClean="0"/>
              <a:t>” Account</a:t>
            </a:r>
            <a:br>
              <a:rPr lang="en-US" dirty="0" smtClean="0"/>
            </a:br>
            <a:r>
              <a:rPr lang="en-US" dirty="0" smtClean="0"/>
              <a:t>(socialsecurity.gov/myaccount)</a:t>
            </a:r>
          </a:p>
        </p:txBody>
      </p:sp>
      <p:sp>
        <p:nvSpPr>
          <p:cNvPr id="436227" name="Rectangle 3"/>
          <p:cNvSpPr>
            <a:spLocks noGrp="1" noChangeArrowheads="1"/>
          </p:cNvSpPr>
          <p:nvPr>
            <p:ph idx="1"/>
          </p:nvPr>
        </p:nvSpPr>
        <p:spPr>
          <a:xfrm>
            <a:off x="379141" y="1089794"/>
            <a:ext cx="8419171" cy="5266557"/>
          </a:xfrm>
        </p:spPr>
        <p:txBody>
          <a:bodyPr/>
          <a:lstStyle/>
          <a:p>
            <a:pPr marL="346075" lvl="0" indent="-346075" defTabSz="914400"/>
            <a:r>
              <a:rPr lang="en-US" sz="2400" dirty="0"/>
              <a:t>Request a replacement Social Security card (if you meet certain requirements)</a:t>
            </a:r>
          </a:p>
          <a:p>
            <a:pPr marL="346075" lvl="0" indent="-346075" defTabSz="914400"/>
            <a:r>
              <a:rPr lang="en-US" sz="2400" dirty="0"/>
              <a:t>Check the status of your application or appeal</a:t>
            </a:r>
          </a:p>
          <a:p>
            <a:pPr marL="346075" lvl="0" indent="-346075" defTabSz="914400"/>
            <a:r>
              <a:rPr lang="en-US" sz="2400" dirty="0"/>
              <a:t>Keep track of your earnings (verify them every year)</a:t>
            </a:r>
          </a:p>
          <a:p>
            <a:pPr marL="346075" lvl="0" indent="-346075" defTabSz="914400"/>
            <a:r>
              <a:rPr lang="en-US" sz="2400" dirty="0"/>
              <a:t>Get an estimate of your future benefits if you're still working</a:t>
            </a:r>
          </a:p>
          <a:p>
            <a:pPr marL="346075" lvl="0" indent="-346075" defTabSz="914400"/>
            <a:r>
              <a:rPr lang="en-US" sz="2400" dirty="0"/>
              <a:t>Get a letter with proof of your benefits if you currently </a:t>
            </a:r>
            <a:r>
              <a:rPr lang="en-US" sz="2400" dirty="0" smtClean="0"/>
              <a:t>get </a:t>
            </a:r>
            <a:r>
              <a:rPr lang="en-US" sz="2400" dirty="0"/>
              <a:t>them </a:t>
            </a:r>
          </a:p>
          <a:p>
            <a:pPr marL="346075" lvl="0" indent="-346075" defTabSz="914400"/>
            <a:r>
              <a:rPr lang="en-US" sz="2400" dirty="0"/>
              <a:t>Manage your benefits</a:t>
            </a:r>
          </a:p>
          <a:p>
            <a:pPr marL="623888" lvl="1" indent="-227013" defTabSz="914400"/>
            <a:r>
              <a:rPr lang="en-US" sz="2000" dirty="0"/>
              <a:t>Change your address and phone number </a:t>
            </a:r>
          </a:p>
          <a:p>
            <a:pPr marL="623888" lvl="1" indent="-227013" defTabSz="914400"/>
            <a:r>
              <a:rPr lang="en-US" sz="2000" dirty="0"/>
              <a:t>Start or change your direct deposit</a:t>
            </a:r>
          </a:p>
          <a:p>
            <a:pPr marL="346075" lvl="0" indent="-346075" defTabSz="914400"/>
            <a:r>
              <a:rPr lang="en-US" sz="2400" dirty="0"/>
              <a:t>Get a replacement Medicare card</a:t>
            </a:r>
          </a:p>
          <a:p>
            <a:pPr marL="346075" lvl="0" indent="-346075" defTabSz="914400"/>
            <a:r>
              <a:rPr lang="en-US" sz="2400" dirty="0"/>
              <a:t>Get replacement SSA-1099 (Social Security income) or SSA-1042S (Social Security income for non citizens) tax forms</a:t>
            </a:r>
          </a:p>
          <a:p>
            <a:endParaRPr lang="en-US" dirty="0" smtClean="0"/>
          </a:p>
          <a:p>
            <a:pPr lvl="1"/>
            <a:endParaRPr lang="en-US" dirty="0" smtClean="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21</a:t>
            </a:fld>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Knowledge―Question 1</a:t>
            </a:r>
            <a:endParaRPr lang="en-US" dirty="0"/>
          </a:p>
        </p:txBody>
      </p:sp>
      <p:sp>
        <p:nvSpPr>
          <p:cNvPr id="15" name="Content Placeholder 14"/>
          <p:cNvSpPr>
            <a:spLocks noGrp="1"/>
          </p:cNvSpPr>
          <p:nvPr>
            <p:ph sz="half" idx="1"/>
          </p:nvPr>
        </p:nvSpPr>
        <p:spPr>
          <a:xfrm>
            <a:off x="142874" y="923207"/>
            <a:ext cx="5610226" cy="4786396"/>
          </a:xfrm>
        </p:spPr>
        <p:txBody>
          <a:bodyPr/>
          <a:lstStyle/>
          <a:p>
            <a:pPr marL="0" indent="0">
              <a:buNone/>
            </a:pPr>
            <a:r>
              <a:rPr lang="en-US" sz="3000" dirty="0" smtClean="0"/>
              <a:t>What factor(s) determine the amount of the monthly cash benefit for Social Security Disability Insurance (SSDI)?</a:t>
            </a:r>
            <a:endParaRPr lang="en-US" sz="3000" dirty="0"/>
          </a:p>
        </p:txBody>
      </p:sp>
      <p:sp>
        <p:nvSpPr>
          <p:cNvPr id="16" name="Content Placeholder 15"/>
          <p:cNvSpPr>
            <a:spLocks noGrp="1"/>
          </p:cNvSpPr>
          <p:nvPr>
            <p:ph sz="half" idx="2"/>
          </p:nvPr>
        </p:nvSpPr>
        <p:spPr>
          <a:xfrm>
            <a:off x="184023" y="2897631"/>
            <a:ext cx="5931027" cy="4183571"/>
          </a:xfrm>
        </p:spPr>
        <p:txBody>
          <a:bodyPr/>
          <a:lstStyle/>
          <a:p>
            <a:pPr marL="514350" indent="-514350">
              <a:buFont typeface="+mj-lt"/>
              <a:buAutoNum type="alphaLcPeriod"/>
            </a:pPr>
            <a:r>
              <a:rPr lang="en-US" sz="3000" dirty="0" smtClean="0"/>
              <a:t>None—it’s a fixed amount that is updated each year by SSA</a:t>
            </a:r>
          </a:p>
          <a:p>
            <a:pPr marL="514350" indent="-514350">
              <a:buFont typeface="+mj-lt"/>
              <a:buAutoNum type="alphaLcPeriod"/>
            </a:pPr>
            <a:r>
              <a:rPr lang="en-US" sz="3000" dirty="0" smtClean="0"/>
              <a:t>None—it’s </a:t>
            </a:r>
            <a:r>
              <a:rPr lang="en-US" sz="3000" dirty="0"/>
              <a:t>a fixed amount that is updated each year by </a:t>
            </a:r>
            <a:r>
              <a:rPr lang="en-US" sz="3000" dirty="0" smtClean="0"/>
              <a:t>your state</a:t>
            </a:r>
          </a:p>
          <a:p>
            <a:pPr marL="514350" indent="-514350">
              <a:buFont typeface="+mj-lt"/>
              <a:buAutoNum type="alphaLcPeriod"/>
            </a:pPr>
            <a:r>
              <a:rPr lang="en-US" sz="3000" dirty="0"/>
              <a:t>Your average lifetime </a:t>
            </a:r>
            <a:r>
              <a:rPr lang="en-US" sz="3000" dirty="0" smtClean="0"/>
              <a:t>earnings</a:t>
            </a:r>
          </a:p>
          <a:p>
            <a:pPr marL="514350" indent="-514350">
              <a:buFont typeface="+mj-lt"/>
              <a:buAutoNum type="alphaLcPeriod"/>
            </a:pPr>
            <a:r>
              <a:rPr lang="en-US" sz="3000" dirty="0" smtClean="0"/>
              <a:t>Your locality</a:t>
            </a:r>
          </a:p>
          <a:p>
            <a:pPr marL="514350" indent="-514350">
              <a:buFont typeface="+mj-lt"/>
              <a:buAutoNum type="alphaLcPeriod"/>
            </a:pPr>
            <a:endParaRPr lang="en-US" sz="3000" dirty="0"/>
          </a:p>
          <a:p>
            <a:endParaRPr lang="en-US" sz="3000" dirty="0"/>
          </a:p>
        </p:txBody>
      </p:sp>
      <p:sp>
        <p:nvSpPr>
          <p:cNvPr id="7" name="Rounded Rectangle 6" descr="Red box answer selection"/>
          <p:cNvSpPr/>
          <p:nvPr/>
        </p:nvSpPr>
        <p:spPr>
          <a:xfrm>
            <a:off x="142874" y="4964293"/>
            <a:ext cx="5764150" cy="459184"/>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Date Placeholder 2"/>
          <p:cNvSpPr>
            <a:spLocks noGrp="1"/>
          </p:cNvSpPr>
          <p:nvPr>
            <p:ph type="dt" sz="half" idx="13"/>
          </p:nvPr>
        </p:nvSpPr>
        <p:spPr/>
        <p:txBody>
          <a:bodyPr/>
          <a:lstStyle/>
          <a:p>
            <a:r>
              <a:rPr lang="en-US" smtClean="0"/>
              <a:t>July 2017</a:t>
            </a:r>
            <a:endParaRPr lang="en-US" dirty="0"/>
          </a:p>
        </p:txBody>
      </p:sp>
      <p:sp>
        <p:nvSpPr>
          <p:cNvPr id="4" name="Footer Placeholder 3"/>
          <p:cNvSpPr>
            <a:spLocks noGrp="1"/>
          </p:cNvSpPr>
          <p:nvPr>
            <p:ph type="ftr" sz="quarter" idx="11"/>
          </p:nvPr>
        </p:nvSpPr>
        <p:spPr/>
        <p:txBody>
          <a:bodyPr/>
          <a:lstStyle/>
          <a:p>
            <a:r>
              <a:rPr lang="en-US" smtClean="0"/>
              <a:t>Medicare and Other Programs for People With Disabilities</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22</a:t>
            </a:fld>
            <a:endParaRPr lang="en-US" dirty="0"/>
          </a:p>
        </p:txBody>
      </p:sp>
    </p:spTree>
    <p:extLst>
      <p:ext uri="{BB962C8B-B14F-4D97-AF65-F5344CB8AC3E}">
        <p14:creationId xmlns:p14="http://schemas.microsoft.com/office/powerpoint/2010/main" val="134279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2—Medicare for People</a:t>
            </a:r>
            <a:br>
              <a:rPr lang="en-US" dirty="0" smtClean="0"/>
            </a:br>
            <a:r>
              <a:rPr lang="en-US" dirty="0" smtClean="0"/>
              <a:t>With Disabilities</a:t>
            </a:r>
            <a:endParaRPr lang="en-US" dirty="0"/>
          </a:p>
        </p:txBody>
      </p:sp>
      <p:sp>
        <p:nvSpPr>
          <p:cNvPr id="3" name="Content Placeholder 2"/>
          <p:cNvSpPr>
            <a:spLocks noGrp="1"/>
          </p:cNvSpPr>
          <p:nvPr>
            <p:ph idx="1"/>
          </p:nvPr>
        </p:nvSpPr>
        <p:spPr/>
        <p:txBody>
          <a:bodyPr/>
          <a:lstStyle/>
          <a:p>
            <a:pPr lvl="0"/>
            <a:r>
              <a:rPr lang="en-US" dirty="0" smtClean="0"/>
              <a:t>What is Medicare?</a:t>
            </a:r>
          </a:p>
          <a:p>
            <a:pPr lvl="0"/>
            <a:r>
              <a:rPr lang="en-US" dirty="0" smtClean="0"/>
              <a:t>Who qualifies?</a:t>
            </a:r>
          </a:p>
          <a:p>
            <a:pPr lvl="0"/>
            <a:r>
              <a:rPr lang="en-US" dirty="0" smtClean="0"/>
              <a:t>How to enroll</a:t>
            </a:r>
          </a:p>
        </p:txBody>
      </p:sp>
      <p:sp>
        <p:nvSpPr>
          <p:cNvPr id="7" name="Date Placeholder 6"/>
          <p:cNvSpPr>
            <a:spLocks noGrp="1"/>
          </p:cNvSpPr>
          <p:nvPr>
            <p:ph type="dt" sz="half" idx="2"/>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23</a:t>
            </a:fld>
            <a:endParaRPr lang="en-US" dirty="0"/>
          </a:p>
        </p:txBody>
      </p:sp>
    </p:spTree>
    <p:extLst>
      <p:ext uri="{BB962C8B-B14F-4D97-AF65-F5344CB8AC3E}">
        <p14:creationId xmlns:p14="http://schemas.microsoft.com/office/powerpoint/2010/main" val="2249481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type="title"/>
          </p:nvPr>
        </p:nvSpPr>
        <p:spPr/>
        <p:txBody>
          <a:bodyPr/>
          <a:lstStyle/>
          <a:p>
            <a:r>
              <a:rPr lang="en-US" dirty="0" smtClean="0"/>
              <a:t>What Is Medicare?</a:t>
            </a:r>
          </a:p>
        </p:txBody>
      </p:sp>
      <p:sp>
        <p:nvSpPr>
          <p:cNvPr id="9222" name="Rectangle 4"/>
          <p:cNvSpPr>
            <a:spLocks noGrp="1" noChangeArrowheads="1"/>
          </p:cNvSpPr>
          <p:nvPr>
            <p:ph idx="1"/>
          </p:nvPr>
        </p:nvSpPr>
        <p:spPr/>
        <p:txBody>
          <a:bodyPr/>
          <a:lstStyle/>
          <a:p>
            <a:r>
              <a:rPr lang="en-US" dirty="0" smtClean="0"/>
              <a:t>Health insurance for 3 groups of people</a:t>
            </a:r>
          </a:p>
          <a:p>
            <a:pPr marL="627063" lvl="1"/>
            <a:r>
              <a:rPr lang="en-US" dirty="0" smtClean="0"/>
              <a:t>Those who are 65 and older</a:t>
            </a:r>
          </a:p>
          <a:p>
            <a:pPr marL="627063" lvl="1"/>
            <a:r>
              <a:rPr lang="en-US" dirty="0" smtClean="0"/>
              <a:t>People of any age who have End-Stage Renal Disease (ESRD)</a:t>
            </a:r>
          </a:p>
          <a:p>
            <a:pPr marL="627063" lvl="1"/>
            <a:r>
              <a:rPr lang="en-US" dirty="0" smtClean="0"/>
              <a:t>People with certain disabilities</a:t>
            </a:r>
          </a:p>
          <a:p>
            <a:pPr marL="914400" lvl="1" indent="-288925">
              <a:buSzPct val="50000"/>
              <a:buFont typeface="Wingdings" panose="05000000000000000000" pitchFamily="2" charset="2"/>
              <a:buChar char="q"/>
            </a:pPr>
            <a:r>
              <a:rPr lang="en-US" dirty="0" smtClean="0"/>
              <a:t>Under 65 and entitled to Social Security Disability Insurance for 24 months</a:t>
            </a:r>
          </a:p>
          <a:p>
            <a:pPr marL="914400" lvl="1" indent="-288925">
              <a:buSzPct val="50000"/>
              <a:buFont typeface="Wingdings" panose="05000000000000000000" pitchFamily="2" charset="2"/>
              <a:buChar char="q"/>
            </a:pPr>
            <a:r>
              <a:rPr lang="en-US" dirty="0" smtClean="0"/>
              <a:t>Any age with Amyotrophic Lateral Sclerosis (ALS, known as Lou Gehrig’s Disease) </a:t>
            </a:r>
            <a:endParaRPr lang="en-US" dirty="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24</a:t>
            </a:fld>
            <a:endParaRPr lang="en-US" dirty="0"/>
          </a:p>
        </p:txBody>
      </p:sp>
    </p:spTree>
    <p:custDataLst>
      <p:tags r:id="rId1"/>
    </p:custDataLst>
    <p:extLst>
      <p:ext uri="{BB962C8B-B14F-4D97-AF65-F5344CB8AC3E}">
        <p14:creationId xmlns:p14="http://schemas.microsoft.com/office/powerpoint/2010/main" val="90852680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4 Parts of Medicare</a:t>
            </a:r>
            <a:endParaRPr lang="en-US" dirty="0"/>
          </a:p>
        </p:txBody>
      </p:sp>
      <p:grpSp>
        <p:nvGrpSpPr>
          <p:cNvPr id="2" name="Group 1" descr="Graphic showing the four parts of Medicare - &#10;1. Part A - hospital insurance&#10;2. Part B - medical insurance&#10;3. Part C - Medicare Advantage plans (like HMOs and PPOs). This includes Part A, Part B, &amp; sometimes Part D.&#10;4. Part D - Medicare prescription drug coverage." title="Graphic of four parts of Medicare"/>
          <p:cNvGrpSpPr/>
          <p:nvPr/>
        </p:nvGrpSpPr>
        <p:grpSpPr>
          <a:xfrm>
            <a:off x="854242" y="1414379"/>
            <a:ext cx="7206915" cy="4427621"/>
            <a:chOff x="457200" y="1371600"/>
            <a:chExt cx="8229599" cy="4876800"/>
          </a:xfrm>
        </p:grpSpPr>
        <p:sp>
          <p:nvSpPr>
            <p:cNvPr id="9" name="Rounded Rectangle 8" descr="Icons depicting the four parts of Medicare, Part A, Part B, Part C and Part D."/>
            <p:cNvSpPr/>
            <p:nvPr/>
          </p:nvSpPr>
          <p:spPr>
            <a:xfrm>
              <a:off x="457200" y="1371600"/>
              <a:ext cx="8229599" cy="2139553"/>
            </a:xfrm>
            <a:prstGeom prst="roundRect">
              <a:avLst>
                <a:gd name="adj" fmla="val 1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Rounded Rectangle 9" descr="Part A Hospital Insurance icon"/>
            <p:cNvSpPr/>
            <p:nvPr/>
          </p:nvSpPr>
          <p:spPr>
            <a:xfrm>
              <a:off x="706354" y="1656873"/>
              <a:ext cx="1797974" cy="1569005"/>
            </a:xfrm>
            <a:prstGeom prst="roundRect">
              <a:avLst>
                <a:gd name="adj" fmla="val 10000"/>
              </a:avLst>
            </a:prstGeom>
            <a:blipFill rotWithShape="0">
              <a:blip r:embed="rId3"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Freeform 11"/>
            <p:cNvSpPr/>
            <p:nvPr/>
          </p:nvSpPr>
          <p:spPr>
            <a:xfrm rot="21600000">
              <a:off x="706353" y="3511152"/>
              <a:ext cx="1797976" cy="2737248"/>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2149" tIns="90679" rIns="132149" bIns="132149" numCol="1" spcCol="1270" anchor="t" anchorCtr="0">
              <a:noAutofit/>
            </a:bodyPr>
            <a:lstStyle/>
            <a:p>
              <a:pPr algn="ctr" defTabSz="566738">
                <a:lnSpc>
                  <a:spcPct val="90000"/>
                </a:lnSpc>
                <a:spcBef>
                  <a:spcPct val="0"/>
                </a:spcBef>
                <a:spcAft>
                  <a:spcPct val="35000"/>
                </a:spcAft>
              </a:pPr>
              <a:r>
                <a:rPr lang="en-US" b="1" dirty="0"/>
                <a:t>Part A Hospital Insurance</a:t>
              </a:r>
            </a:p>
          </p:txBody>
        </p:sp>
        <p:sp>
          <p:nvSpPr>
            <p:cNvPr id="13" name="Rounded Rectangle 12" descr="Part B medical insurance icon"/>
            <p:cNvSpPr/>
            <p:nvPr/>
          </p:nvSpPr>
          <p:spPr>
            <a:xfrm>
              <a:off x="2684126" y="1656873"/>
              <a:ext cx="1797974" cy="1569005"/>
            </a:xfrm>
            <a:prstGeom prst="roundRect">
              <a:avLst>
                <a:gd name="adj" fmla="val 10000"/>
              </a:avLst>
            </a:prstGeom>
            <a:blipFill rotWithShape="0">
              <a:blip r:embed="rId4"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Freeform 13"/>
            <p:cNvSpPr/>
            <p:nvPr/>
          </p:nvSpPr>
          <p:spPr>
            <a:xfrm rot="21600000">
              <a:off x="2684126" y="3511152"/>
              <a:ext cx="1797975" cy="2737248"/>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2149" tIns="90679" rIns="132149" bIns="132149" numCol="1" spcCol="1270" anchor="t" anchorCtr="0">
              <a:noAutofit/>
            </a:bodyPr>
            <a:lstStyle/>
            <a:p>
              <a:pPr algn="ctr" defTabSz="566738">
                <a:spcBef>
                  <a:spcPct val="0"/>
                </a:spcBef>
              </a:pPr>
              <a:r>
                <a:rPr lang="en-US" b="1" dirty="0" smtClean="0"/>
                <a:t>Part B</a:t>
              </a:r>
            </a:p>
            <a:p>
              <a:pPr algn="ctr" defTabSz="566738">
                <a:spcBef>
                  <a:spcPct val="0"/>
                </a:spcBef>
              </a:pPr>
              <a:r>
                <a:rPr lang="en-US" b="1" dirty="0" smtClean="0"/>
                <a:t>Medical</a:t>
              </a:r>
            </a:p>
            <a:p>
              <a:pPr algn="ctr" defTabSz="566738">
                <a:spcBef>
                  <a:spcPct val="0"/>
                </a:spcBef>
              </a:pPr>
              <a:r>
                <a:rPr lang="en-US" b="1" dirty="0" smtClean="0"/>
                <a:t>Insurance</a:t>
              </a:r>
              <a:endParaRPr lang="en-US" dirty="0"/>
            </a:p>
          </p:txBody>
        </p:sp>
        <p:sp>
          <p:nvSpPr>
            <p:cNvPr id="15" name="Rounded Rectangle 14" descr="Part C Medicare Advantage Plans (like HMOs and PPOs). Includes Part A &amp; B and sometimes Part D coverage icon&#10;"/>
            <p:cNvSpPr/>
            <p:nvPr/>
          </p:nvSpPr>
          <p:spPr>
            <a:xfrm>
              <a:off x="4659920" y="1618229"/>
              <a:ext cx="1797974" cy="1569005"/>
            </a:xfrm>
            <a:prstGeom prst="roundRect">
              <a:avLst>
                <a:gd name="adj" fmla="val 10000"/>
              </a:avLst>
            </a:prstGeom>
            <a:blipFill rotWithShape="0">
              <a:blip r:embed="rId5"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Freeform 15"/>
            <p:cNvSpPr/>
            <p:nvPr/>
          </p:nvSpPr>
          <p:spPr>
            <a:xfrm rot="21600000">
              <a:off x="4661898" y="3511152"/>
              <a:ext cx="1797975" cy="2737248"/>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2149" tIns="90679" rIns="132149" bIns="132149" numCol="1" spcCol="1270" anchor="t" anchorCtr="0">
              <a:noAutofit/>
            </a:bodyPr>
            <a:lstStyle/>
            <a:p>
              <a:pPr lvl="0" algn="ctr"/>
              <a:r>
                <a:rPr lang="en-US" sz="1500" b="1" dirty="0"/>
                <a:t>Part C Medicare Advantage Plans </a:t>
              </a:r>
              <a:r>
                <a:rPr lang="en-US" sz="1200" b="1" dirty="0"/>
                <a:t>(like HMOs and PPOs) </a:t>
              </a:r>
              <a:r>
                <a:rPr lang="en-US" sz="1200" dirty="0"/>
                <a:t>This includes  Part A, Part B , &amp; </a:t>
              </a:r>
              <a:r>
                <a:rPr lang="en-US" sz="1200" dirty="0" smtClean="0"/>
                <a:t>usually Part </a:t>
              </a:r>
              <a:r>
                <a:rPr lang="en-US" sz="1200" dirty="0"/>
                <a:t>D </a:t>
              </a:r>
            </a:p>
          </p:txBody>
        </p:sp>
        <p:sp>
          <p:nvSpPr>
            <p:cNvPr id="17" name="Rounded Rectangle 16" descr="Part D Medicare Prescription Drug Coverage icon."/>
            <p:cNvSpPr/>
            <p:nvPr/>
          </p:nvSpPr>
          <p:spPr>
            <a:xfrm>
              <a:off x="6639670" y="1656873"/>
              <a:ext cx="1797974" cy="1569005"/>
            </a:xfrm>
            <a:prstGeom prst="roundRect">
              <a:avLst>
                <a:gd name="adj" fmla="val 10000"/>
              </a:avLst>
            </a:prstGeom>
            <a:blipFill rotWithShape="0">
              <a:blip r:embed="rId6"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Freeform 17"/>
            <p:cNvSpPr/>
            <p:nvPr/>
          </p:nvSpPr>
          <p:spPr>
            <a:xfrm rot="21600000">
              <a:off x="6639670" y="3511153"/>
              <a:ext cx="2047129" cy="2737247"/>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2149" tIns="90678" rIns="132149" bIns="132149" numCol="1" spcCol="1270" anchor="t" anchorCtr="0">
              <a:noAutofit/>
            </a:bodyPr>
            <a:lstStyle/>
            <a:p>
              <a:pPr algn="ctr" defTabSz="566738">
                <a:lnSpc>
                  <a:spcPct val="90000"/>
                </a:lnSpc>
                <a:spcBef>
                  <a:spcPct val="0"/>
                </a:spcBef>
                <a:spcAft>
                  <a:spcPct val="35000"/>
                </a:spcAft>
              </a:pPr>
              <a:r>
                <a:rPr lang="en-US" b="1" dirty="0"/>
                <a:t>Part D Medicare Prescription Drug Coverage</a:t>
              </a:r>
            </a:p>
          </p:txBody>
        </p:sp>
      </p:gr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25</a:t>
            </a:fld>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671"/>
            <a:ext cx="9144000" cy="928814"/>
          </a:xfrm>
        </p:spPr>
        <p:txBody>
          <a:bodyPr>
            <a:normAutofit/>
          </a:bodyPr>
          <a:lstStyle/>
          <a:p>
            <a:r>
              <a:rPr lang="en-US" dirty="0" smtClean="0"/>
              <a:t>Qualifying for Medicare Based on Disability</a:t>
            </a:r>
            <a:endParaRPr lang="en-US" dirty="0"/>
          </a:p>
        </p:txBody>
      </p:sp>
      <p:sp>
        <p:nvSpPr>
          <p:cNvPr id="3" name="Content Placeholder 2"/>
          <p:cNvSpPr>
            <a:spLocks noGrp="1"/>
          </p:cNvSpPr>
          <p:nvPr>
            <p:ph idx="1"/>
          </p:nvPr>
        </p:nvSpPr>
        <p:spPr/>
        <p:txBody>
          <a:bodyPr/>
          <a:lstStyle/>
          <a:p>
            <a:r>
              <a:rPr lang="en-US" dirty="0" smtClean="0"/>
              <a:t>Medicare usually begins after getting Social Security Disability Insurance (SSDI) for 24 months</a:t>
            </a:r>
          </a:p>
          <a:p>
            <a:pPr lvl="1" indent="-293688"/>
            <a:r>
              <a:rPr lang="en-US" dirty="0" smtClean="0"/>
              <a:t>Unless you have Amyotrophic Lateral Sclerosis </a:t>
            </a:r>
          </a:p>
          <a:p>
            <a:pPr marL="746125" lvl="2" indent="288925"/>
            <a:r>
              <a:rPr lang="en-US" dirty="0" smtClean="0"/>
              <a:t>Medicare begins first month entitled to SSDI</a:t>
            </a:r>
          </a:p>
          <a:p>
            <a:r>
              <a:rPr lang="en-US" dirty="0" smtClean="0"/>
              <a:t>Generally, this means you get Medicare in the 30th month after you become disabled</a:t>
            </a:r>
          </a:p>
          <a:p>
            <a:pPr lvl="1" indent="-293688"/>
            <a:r>
              <a:rPr lang="en-US" dirty="0" smtClean="0"/>
              <a:t>5-month waiting period for SSDI benefits</a:t>
            </a:r>
          </a:p>
          <a:p>
            <a:pPr lvl="1" indent="-293688"/>
            <a:r>
              <a:rPr lang="en-US" dirty="0" smtClean="0"/>
              <a:t>Followed by 24-month waiting period for Medicare</a:t>
            </a:r>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26</a:t>
            </a:fld>
            <a:endParaRPr lang="en-US" dirty="0"/>
          </a:p>
        </p:txBody>
      </p:sp>
    </p:spTree>
    <p:extLst>
      <p:ext uri="{BB962C8B-B14F-4D97-AF65-F5344CB8AC3E}">
        <p14:creationId xmlns:p14="http://schemas.microsoft.com/office/powerpoint/2010/main" val="282489010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Enrollment in Medicare</a:t>
            </a:r>
            <a:endParaRPr lang="en-US" dirty="0"/>
          </a:p>
        </p:txBody>
      </p:sp>
      <p:sp>
        <p:nvSpPr>
          <p:cNvPr id="3" name="Content Placeholder 2"/>
          <p:cNvSpPr>
            <a:spLocks noGrp="1"/>
          </p:cNvSpPr>
          <p:nvPr>
            <p:ph idx="1"/>
          </p:nvPr>
        </p:nvSpPr>
        <p:spPr>
          <a:xfrm>
            <a:off x="628650" y="1171074"/>
            <a:ext cx="7886700" cy="5326233"/>
          </a:xfrm>
        </p:spPr>
        <p:txBody>
          <a:bodyPr/>
          <a:lstStyle/>
          <a:p>
            <a:r>
              <a:rPr lang="en-US" sz="3000" dirty="0" smtClean="0"/>
              <a:t>You’re automatically enrolled in Medicare if you qualify based on disability </a:t>
            </a:r>
          </a:p>
          <a:p>
            <a:r>
              <a:rPr lang="en-US" sz="3000" dirty="0" smtClean="0"/>
              <a:t>You’ll get an Initial Enrollment Period package </a:t>
            </a:r>
          </a:p>
          <a:p>
            <a:pPr lvl="1" indent="-293688"/>
            <a:r>
              <a:rPr lang="en-US" dirty="0" smtClean="0"/>
              <a:t>3 months before 25th month of disability benefits</a:t>
            </a:r>
          </a:p>
          <a:p>
            <a:pPr lvl="1" indent="-293688"/>
            <a:r>
              <a:rPr lang="en-US" dirty="0" smtClean="0"/>
              <a:t>If you have Amyotrophic Lateral Sclerosis—about 4 weeks after Medicare entitlement</a:t>
            </a:r>
          </a:p>
          <a:p>
            <a:r>
              <a:rPr lang="en-US" sz="3000" dirty="0" smtClean="0"/>
              <a:t>You need to decide whether to</a:t>
            </a:r>
          </a:p>
          <a:p>
            <a:pPr lvl="1" indent="-293688"/>
            <a:r>
              <a:rPr lang="en-US" dirty="0" smtClean="0"/>
              <a:t>Keep Part B</a:t>
            </a:r>
          </a:p>
          <a:p>
            <a:pPr lvl="1" indent="-293688"/>
            <a:r>
              <a:rPr lang="en-US" dirty="0" smtClean="0"/>
              <a:t>Enroll in Part D</a:t>
            </a:r>
          </a:p>
        </p:txBody>
      </p:sp>
      <p:grpSp>
        <p:nvGrpSpPr>
          <p:cNvPr id="6" name="Group 5" descr="Graphic depicting front and back of sample Medicare card." title="Medicare Card Graphic"/>
          <p:cNvGrpSpPr/>
          <p:nvPr/>
        </p:nvGrpSpPr>
        <p:grpSpPr>
          <a:xfrm>
            <a:off x="7029632" y="4824611"/>
            <a:ext cx="1763297" cy="1410436"/>
            <a:chOff x="6311223" y="3758434"/>
            <a:chExt cx="2351063" cy="1880581"/>
          </a:xfrm>
        </p:grpSpPr>
        <p:pic>
          <p:nvPicPr>
            <p:cNvPr id="7" name="Picture 2" descr="Image of &quot;Welcome to Medicare&quot; pamphl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177330">
              <a:off x="6311223" y="3758434"/>
              <a:ext cx="1769670" cy="1133428"/>
            </a:xfrm>
            <a:prstGeom prst="rect">
              <a:avLst/>
            </a:prstGeom>
            <a:noFill/>
            <a:ln w="3175">
              <a:solidFill>
                <a:schemeClr val="tx1"/>
              </a:solidFill>
            </a:ln>
            <a:effectLst>
              <a:outerShdw blurRad="50800" dist="508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8" name="Picture 3" descr="Image of Medicare Card.&#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177330">
              <a:off x="7366616" y="4720780"/>
              <a:ext cx="1295670" cy="918235"/>
            </a:xfrm>
            <a:prstGeom prst="rect">
              <a:avLst/>
            </a:prstGeom>
            <a:noFill/>
            <a:ln w="3175">
              <a:solidFill>
                <a:schemeClr val="tx1"/>
              </a:solidFill>
            </a:ln>
            <a:effectLst>
              <a:outerShdw blurRad="50800" dist="508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grpSp>
      <p:sp>
        <p:nvSpPr>
          <p:cNvPr id="10" name="Date Placeholder 9"/>
          <p:cNvSpPr>
            <a:spLocks noGrp="1"/>
          </p:cNvSpPr>
          <p:nvPr>
            <p:ph type="dt" sz="half" idx="10"/>
          </p:nvPr>
        </p:nvSpPr>
        <p:spPr/>
        <p:txBody>
          <a:bodyPr/>
          <a:lstStyle/>
          <a:p>
            <a:r>
              <a:rPr lang="en-US" smtClean="0"/>
              <a:t>July 2017</a:t>
            </a:r>
            <a:endParaRPr lang="en-US" dirty="0"/>
          </a:p>
        </p:txBody>
      </p:sp>
      <p:sp>
        <p:nvSpPr>
          <p:cNvPr id="11" name="Footer Placeholder 10"/>
          <p:cNvSpPr>
            <a:spLocks noGrp="1"/>
          </p:cNvSpPr>
          <p:nvPr>
            <p:ph type="ftr" sz="quarter" idx="11"/>
          </p:nvPr>
        </p:nvSpPr>
        <p:spPr/>
        <p:txBody>
          <a:bodyPr/>
          <a:lstStyle/>
          <a:p>
            <a:r>
              <a:rPr lang="en-US" smtClean="0"/>
              <a:t>Medicare and Other Programs for People With Disabilities</a:t>
            </a:r>
            <a:endParaRPr lang="en-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27</a:t>
            </a:fld>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Retroactive Entitlement to Medicare</a:t>
            </a:r>
            <a:endParaRPr lang="en-US" dirty="0"/>
          </a:p>
        </p:txBody>
      </p:sp>
      <p:sp>
        <p:nvSpPr>
          <p:cNvPr id="3" name="Content Placeholder 2"/>
          <p:cNvSpPr>
            <a:spLocks noGrp="1"/>
          </p:cNvSpPr>
          <p:nvPr>
            <p:ph idx="1"/>
          </p:nvPr>
        </p:nvSpPr>
        <p:spPr>
          <a:xfrm>
            <a:off x="152399" y="917074"/>
            <a:ext cx="8901449" cy="5655176"/>
          </a:xfrm>
        </p:spPr>
        <p:txBody>
          <a:bodyPr/>
          <a:lstStyle/>
          <a:p>
            <a:r>
              <a:rPr lang="en-US" dirty="0" smtClean="0"/>
              <a:t>In some cases, your entitlement to Medicare may be retroactive, like, if</a:t>
            </a:r>
          </a:p>
          <a:p>
            <a:pPr lvl="1" indent="-293688"/>
            <a:r>
              <a:rPr lang="en-US" dirty="0" smtClean="0"/>
              <a:t>You win an appeal of your disability determination</a:t>
            </a:r>
          </a:p>
          <a:p>
            <a:pPr lvl="1" indent="-293688"/>
            <a:r>
              <a:rPr lang="en-US" dirty="0" smtClean="0"/>
              <a:t>It takes a long time to process your application</a:t>
            </a:r>
          </a:p>
          <a:p>
            <a:pPr lvl="1" indent="-293688"/>
            <a:r>
              <a:rPr lang="en-US" dirty="0" smtClean="0"/>
              <a:t>Your disability benefits are retroactive</a:t>
            </a:r>
          </a:p>
          <a:p>
            <a:pPr indent="-293688"/>
            <a:r>
              <a:rPr lang="en-US" dirty="0" smtClean="0"/>
              <a:t>Your Medicare card will show effective date</a:t>
            </a:r>
          </a:p>
          <a:p>
            <a:pPr lvl="1" indent="-293688"/>
            <a:r>
              <a:rPr lang="en-US" dirty="0" smtClean="0"/>
              <a:t>If you got Medicare-covered services before you got your Medicare card</a:t>
            </a:r>
          </a:p>
          <a:p>
            <a:pPr marL="1035050" lvl="1" indent="-349250">
              <a:buSzPct val="50000"/>
              <a:buFont typeface="Wingdings" panose="05000000000000000000" pitchFamily="2" charset="2"/>
              <a:buChar char="q"/>
            </a:pPr>
            <a:r>
              <a:rPr lang="en-US" sz="2400" dirty="0"/>
              <a:t>You may request that your provider submit those claims to Medicare</a:t>
            </a:r>
          </a:p>
          <a:p>
            <a:pPr marL="1035050" lvl="1" indent="-349250">
              <a:buSzPct val="50000"/>
              <a:buFont typeface="Wingdings" panose="05000000000000000000" pitchFamily="2" charset="2"/>
              <a:buChar char="q"/>
            </a:pPr>
            <a:r>
              <a:rPr lang="en-US" sz="2400" dirty="0" smtClean="0"/>
              <a:t>The date of service can’t be before the effective date on your Medicare card</a:t>
            </a:r>
            <a:endParaRPr lang="en-US" sz="2400"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28</a:t>
            </a:fld>
            <a:endParaRPr lang="en-US" dirty="0"/>
          </a:p>
        </p:txBody>
      </p:sp>
    </p:spTree>
    <p:extLst>
      <p:ext uri="{BB962C8B-B14F-4D97-AF65-F5344CB8AC3E}">
        <p14:creationId xmlns:p14="http://schemas.microsoft.com/office/powerpoint/2010/main" val="116055556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671"/>
            <a:ext cx="9144000" cy="928814"/>
          </a:xfrm>
        </p:spPr>
        <p:txBody>
          <a:bodyPr>
            <a:normAutofit fontScale="90000"/>
          </a:bodyPr>
          <a:lstStyle/>
          <a:p>
            <a:r>
              <a:rPr lang="en-US" dirty="0" smtClean="0"/>
              <a:t>Information Received With </a:t>
            </a:r>
            <a:br>
              <a:rPr lang="en-US" dirty="0" smtClean="0"/>
            </a:br>
            <a:r>
              <a:rPr lang="en-US" dirty="0" smtClean="0"/>
              <a:t>Retroactive Determination</a:t>
            </a:r>
            <a:endParaRPr lang="en-US" dirty="0"/>
          </a:p>
        </p:txBody>
      </p:sp>
      <p:sp>
        <p:nvSpPr>
          <p:cNvPr id="3" name="Content Placeholder 2"/>
          <p:cNvSpPr>
            <a:spLocks noGrp="1"/>
          </p:cNvSpPr>
          <p:nvPr>
            <p:ph idx="1"/>
          </p:nvPr>
        </p:nvSpPr>
        <p:spPr>
          <a:xfrm>
            <a:off x="628650" y="1171074"/>
            <a:ext cx="7886700" cy="5185277"/>
          </a:xfrm>
        </p:spPr>
        <p:txBody>
          <a:bodyPr/>
          <a:lstStyle/>
          <a:p>
            <a:r>
              <a:rPr lang="en-US" dirty="0" smtClean="0"/>
              <a:t>You’ll get this information with your determination:</a:t>
            </a:r>
          </a:p>
          <a:p>
            <a:pPr lvl="1" indent="-293688"/>
            <a:r>
              <a:rPr lang="en-US" dirty="0" smtClean="0"/>
              <a:t>Your effective date of Part A coverage (the 25th month of disability benefit entitlement)</a:t>
            </a:r>
          </a:p>
          <a:p>
            <a:pPr lvl="1" indent="-293688"/>
            <a:r>
              <a:rPr lang="en-US" dirty="0" smtClean="0"/>
              <a:t>Your effective date of Part B coverage (the month of processing), and the option to choose Part B coverage starting with the 25th month of disability benefit entitlement</a:t>
            </a:r>
          </a:p>
          <a:p>
            <a:pPr marL="1035050" lvl="1" indent="-288925">
              <a:buSzPct val="50000"/>
              <a:buFont typeface="Wingdings" panose="05000000000000000000" pitchFamily="2" charset="2"/>
              <a:buChar char="q"/>
            </a:pPr>
            <a:r>
              <a:rPr lang="en-US" dirty="0" smtClean="0"/>
              <a:t>To exercise your option to get retroactive Part B coverage you must submit a written request and agree to pay all retroactive premiums due</a:t>
            </a:r>
          </a:p>
          <a:p>
            <a:endParaRPr lang="en-US" dirty="0"/>
          </a:p>
        </p:txBody>
      </p:sp>
      <p:sp>
        <p:nvSpPr>
          <p:cNvPr id="4" name="Date Placeholder 3"/>
          <p:cNvSpPr>
            <a:spLocks noGrp="1"/>
          </p:cNvSpPr>
          <p:nvPr>
            <p:ph type="dt" sz="half" idx="10"/>
          </p:nvPr>
        </p:nvSpPr>
        <p:spPr/>
        <p:txBody>
          <a:bodyPr/>
          <a:lstStyle/>
          <a:p>
            <a:r>
              <a:rPr lang="en-US" smtClean="0"/>
              <a:t>July 2017</a:t>
            </a:r>
            <a:endParaRPr lang="en-US" dirty="0"/>
          </a:p>
        </p:txBody>
      </p:sp>
      <p:sp>
        <p:nvSpPr>
          <p:cNvPr id="5" name="Footer Placeholder 4"/>
          <p:cNvSpPr>
            <a:spLocks noGrp="1"/>
          </p:cNvSpPr>
          <p:nvPr>
            <p:ph type="ftr" sz="quarter" idx="11"/>
          </p:nvPr>
        </p:nvSpPr>
        <p:spPr/>
        <p:txBody>
          <a:bodyPr/>
          <a:lstStyle/>
          <a:p>
            <a:r>
              <a:rPr lang="en-US" smtClean="0"/>
              <a:t>Medicare and Other Programs for People With Disabilities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29</a:t>
            </a:fld>
            <a:endParaRPr lang="en-US" dirty="0"/>
          </a:p>
        </p:txBody>
      </p:sp>
    </p:spTree>
    <p:extLst>
      <p:ext uri="{BB962C8B-B14F-4D97-AF65-F5344CB8AC3E}">
        <p14:creationId xmlns:p14="http://schemas.microsoft.com/office/powerpoint/2010/main" val="295708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a:t>
            </a:r>
            <a:endParaRPr lang="en-US" dirty="0"/>
          </a:p>
        </p:txBody>
      </p:sp>
      <p:sp>
        <p:nvSpPr>
          <p:cNvPr id="3" name="Content Placeholder 2"/>
          <p:cNvSpPr>
            <a:spLocks noGrp="1"/>
          </p:cNvSpPr>
          <p:nvPr>
            <p:ph idx="1"/>
          </p:nvPr>
        </p:nvSpPr>
        <p:spPr/>
        <p:txBody>
          <a:bodyPr/>
          <a:lstStyle/>
          <a:p>
            <a:r>
              <a:rPr lang="en-US" dirty="0" smtClean="0"/>
              <a:t>This session should help you</a:t>
            </a:r>
          </a:p>
          <a:p>
            <a:pPr lvl="1"/>
            <a:r>
              <a:rPr lang="en-US" dirty="0" smtClean="0"/>
              <a:t>Recognize eligibility for Social Security programs</a:t>
            </a:r>
          </a:p>
          <a:p>
            <a:pPr lvl="1"/>
            <a:r>
              <a:rPr lang="en-US" dirty="0" smtClean="0"/>
              <a:t>Summarize eligibility and enrollment in Medicare </a:t>
            </a:r>
          </a:p>
          <a:p>
            <a:pPr lvl="1"/>
            <a:r>
              <a:rPr lang="en-US" dirty="0" smtClean="0"/>
              <a:t>Describe Medicare options for people with disabilities </a:t>
            </a:r>
          </a:p>
          <a:p>
            <a:pPr lvl="1"/>
            <a:r>
              <a:rPr lang="en-US" dirty="0" smtClean="0"/>
              <a:t>Explain Medicaid and other programs for people with limited income and resources </a:t>
            </a:r>
          </a:p>
          <a:p>
            <a:pPr lvl="1"/>
            <a:r>
              <a:rPr lang="en-US" dirty="0" smtClean="0"/>
              <a:t>Find where to get more information</a:t>
            </a:r>
            <a:endParaRPr lang="en-US" dirty="0"/>
          </a:p>
        </p:txBody>
      </p:sp>
      <p:sp>
        <p:nvSpPr>
          <p:cNvPr id="7" name="Date Placeholder 6"/>
          <p:cNvSpPr>
            <a:spLocks noGrp="1"/>
          </p:cNvSpPr>
          <p:nvPr>
            <p:ph type="dt" sz="half" idx="2"/>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3</a:t>
            </a:fld>
            <a:endParaRPr lang="en-US" dirty="0"/>
          </a:p>
        </p:txBody>
      </p:sp>
    </p:spTree>
    <p:extLst>
      <p:ext uri="{BB962C8B-B14F-4D97-AF65-F5344CB8AC3E}">
        <p14:creationId xmlns:p14="http://schemas.microsoft.com/office/powerpoint/2010/main" val="2795151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title"/>
          </p:nvPr>
        </p:nvSpPr>
        <p:spPr/>
        <p:txBody>
          <a:bodyPr/>
          <a:lstStyle/>
          <a:p>
            <a:r>
              <a:rPr lang="en-US" dirty="0" smtClean="0"/>
              <a:t>How Long Are You Entitled to Medicare? </a:t>
            </a:r>
          </a:p>
        </p:txBody>
      </p:sp>
      <p:sp>
        <p:nvSpPr>
          <p:cNvPr id="442374" name="Rectangle 6"/>
          <p:cNvSpPr>
            <a:spLocks noGrp="1" noChangeArrowheads="1"/>
          </p:cNvSpPr>
          <p:nvPr>
            <p:ph idx="1"/>
          </p:nvPr>
        </p:nvSpPr>
        <p:spPr>
          <a:xfrm>
            <a:off x="335280" y="1044074"/>
            <a:ext cx="8514080" cy="5490076"/>
          </a:xfrm>
        </p:spPr>
        <p:txBody>
          <a:bodyPr/>
          <a:lstStyle/>
          <a:p>
            <a:r>
              <a:rPr lang="en-US" dirty="0" smtClean="0"/>
              <a:t>As long you meet the SSA definition of disability </a:t>
            </a:r>
          </a:p>
          <a:p>
            <a:r>
              <a:rPr lang="en-US" dirty="0" smtClean="0"/>
              <a:t>SSA has work incentives if you go back to work and are still disabled</a:t>
            </a:r>
          </a:p>
          <a:p>
            <a:pPr lvl="1" indent="-293688"/>
            <a:r>
              <a:rPr lang="en-US" dirty="0" smtClean="0"/>
              <a:t>You can get premium-free Part A for 8½ years after you return to work</a:t>
            </a:r>
          </a:p>
          <a:p>
            <a:pPr lvl="1" indent="-293688"/>
            <a:r>
              <a:rPr lang="en-US" dirty="0" smtClean="0"/>
              <a:t>You may purchase Part A coverage afterward</a:t>
            </a:r>
          </a:p>
          <a:p>
            <a:pPr lvl="1" indent="-293688"/>
            <a:r>
              <a:rPr lang="en-US" dirty="0" smtClean="0"/>
              <a:t>Continue paying premiums to keep your Part B</a:t>
            </a:r>
          </a:p>
          <a:p>
            <a:r>
              <a:rPr lang="en-US" dirty="0" smtClean="0"/>
              <a:t>The reason your Medicare entitlement changes at 65</a:t>
            </a:r>
          </a:p>
          <a:p>
            <a:pPr lvl="1" indent="-293688"/>
            <a:r>
              <a:rPr lang="en-US" dirty="0"/>
              <a:t>Any penalty you may have had for late enrollment is removed at that time</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30</a:t>
            </a:fld>
            <a:endParaRPr lang="en-US" dirty="0"/>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a:t>
            </a:r>
            <a:r>
              <a:rPr lang="en-US" dirty="0"/>
              <a:t>Knowledge―Question </a:t>
            </a:r>
            <a:r>
              <a:rPr lang="en-US" dirty="0" smtClean="0"/>
              <a:t>2</a:t>
            </a:r>
            <a:endParaRPr lang="en-US" dirty="0"/>
          </a:p>
        </p:txBody>
      </p:sp>
      <p:sp>
        <p:nvSpPr>
          <p:cNvPr id="3" name="Content Placeholder 2"/>
          <p:cNvSpPr>
            <a:spLocks noGrp="1"/>
          </p:cNvSpPr>
          <p:nvPr>
            <p:ph sz="half" idx="1"/>
          </p:nvPr>
        </p:nvSpPr>
        <p:spPr>
          <a:xfrm>
            <a:off x="199502" y="1019091"/>
            <a:ext cx="5968538" cy="5467433"/>
          </a:xfrm>
        </p:spPr>
        <p:txBody>
          <a:bodyPr/>
          <a:lstStyle/>
          <a:p>
            <a:pPr marL="0" indent="0">
              <a:buNone/>
            </a:pPr>
            <a:r>
              <a:rPr lang="en-US" sz="2600" dirty="0"/>
              <a:t>James became entitled to Social Security Disability Insurance at </a:t>
            </a:r>
            <a:r>
              <a:rPr lang="en-US" sz="2600" dirty="0" smtClean="0"/>
              <a:t>60, </a:t>
            </a:r>
            <a:r>
              <a:rPr lang="en-US" sz="2600" dirty="0"/>
              <a:t>and Medicare at 62. He didn’t take Part B when he was first </a:t>
            </a:r>
            <a:r>
              <a:rPr lang="en-US" sz="2600" dirty="0" smtClean="0"/>
              <a:t>eligible, </a:t>
            </a:r>
            <a:r>
              <a:rPr lang="en-US" sz="2600" dirty="0"/>
              <a:t>and didn’t have employer coverage. He </a:t>
            </a:r>
            <a:r>
              <a:rPr lang="en-US" sz="2600" dirty="0" smtClean="0"/>
              <a:t>is automatically enrolled in Part </a:t>
            </a:r>
            <a:r>
              <a:rPr lang="en-US" sz="2600" dirty="0"/>
              <a:t>B during his Initial Enrollment Period when he turns 65. How much is his Part B late enrollment penalty?</a:t>
            </a:r>
          </a:p>
        </p:txBody>
      </p:sp>
      <p:sp>
        <p:nvSpPr>
          <p:cNvPr id="4" name="Content Placeholder 3"/>
          <p:cNvSpPr>
            <a:spLocks noGrp="1"/>
          </p:cNvSpPr>
          <p:nvPr>
            <p:ph sz="half" idx="2"/>
          </p:nvPr>
        </p:nvSpPr>
        <p:spPr>
          <a:xfrm>
            <a:off x="245697" y="4153906"/>
            <a:ext cx="5616436" cy="2521214"/>
          </a:xfrm>
        </p:spPr>
        <p:txBody>
          <a:bodyPr/>
          <a:lstStyle/>
          <a:p>
            <a:pPr marL="514350" indent="-514350">
              <a:buAutoNum type="alphaLcPeriod"/>
            </a:pPr>
            <a:r>
              <a:rPr lang="en-US" sz="2600" dirty="0" smtClean="0"/>
              <a:t>No penalty</a:t>
            </a:r>
          </a:p>
          <a:p>
            <a:pPr marL="514350" indent="-514350">
              <a:buAutoNum type="alphaLcPeriod"/>
            </a:pPr>
            <a:r>
              <a:rPr lang="en-US" sz="2600" dirty="0" smtClean="0"/>
              <a:t>5%</a:t>
            </a:r>
          </a:p>
          <a:p>
            <a:pPr marL="514350" indent="-514350">
              <a:buAutoNum type="alphaLcPeriod"/>
            </a:pPr>
            <a:r>
              <a:rPr lang="en-US" sz="2600" dirty="0" smtClean="0"/>
              <a:t>10%</a:t>
            </a:r>
          </a:p>
          <a:p>
            <a:pPr marL="514350" indent="-514350">
              <a:buAutoNum type="alphaLcPeriod"/>
            </a:pPr>
            <a:r>
              <a:rPr lang="en-US" sz="2600" dirty="0" smtClean="0"/>
              <a:t>10% for each 12-month period without Part B</a:t>
            </a:r>
            <a:endParaRPr lang="en-US" sz="2600" dirty="0"/>
          </a:p>
        </p:txBody>
      </p:sp>
      <p:sp>
        <p:nvSpPr>
          <p:cNvPr id="8" name="Rounded Rectangle 7" descr="Red box answer selection"/>
          <p:cNvSpPr/>
          <p:nvPr/>
        </p:nvSpPr>
        <p:spPr>
          <a:xfrm>
            <a:off x="295572" y="4252976"/>
            <a:ext cx="2963283" cy="359365"/>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5" name="Date Placeholder 4"/>
          <p:cNvSpPr>
            <a:spLocks noGrp="1"/>
          </p:cNvSpPr>
          <p:nvPr>
            <p:ph type="dt" sz="half" idx="13"/>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31</a:t>
            </a:fld>
            <a:endParaRPr lang="en-US" dirty="0"/>
          </a:p>
        </p:txBody>
      </p:sp>
    </p:spTree>
    <p:extLst>
      <p:ext uri="{BB962C8B-B14F-4D97-AF65-F5344CB8AC3E}">
        <p14:creationId xmlns:p14="http://schemas.microsoft.com/office/powerpoint/2010/main" val="28433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3—Medicare Plan Choices </a:t>
            </a:r>
            <a:br>
              <a:rPr lang="en-US" dirty="0" smtClean="0"/>
            </a:br>
            <a:r>
              <a:rPr lang="en-US" dirty="0" smtClean="0"/>
              <a:t>for People With Disabilities</a:t>
            </a:r>
            <a:endParaRPr lang="en-US" dirty="0"/>
          </a:p>
        </p:txBody>
      </p:sp>
      <p:sp>
        <p:nvSpPr>
          <p:cNvPr id="3" name="Content Placeholder 2"/>
          <p:cNvSpPr>
            <a:spLocks noGrp="1"/>
          </p:cNvSpPr>
          <p:nvPr>
            <p:ph idx="1"/>
          </p:nvPr>
        </p:nvSpPr>
        <p:spPr/>
        <p:txBody>
          <a:bodyPr/>
          <a:lstStyle/>
          <a:p>
            <a:r>
              <a:rPr lang="en-US" dirty="0" smtClean="0"/>
              <a:t>Medicare health and drug plan options</a:t>
            </a:r>
          </a:p>
          <a:p>
            <a:r>
              <a:rPr lang="en-US" dirty="0" smtClean="0"/>
              <a:t>Medicare coordination of benefits for people with disabilities</a:t>
            </a:r>
          </a:p>
          <a:p>
            <a:r>
              <a:rPr lang="en-US" dirty="0"/>
              <a:t>Medicare Supplement </a:t>
            </a:r>
            <a:r>
              <a:rPr lang="en-US" dirty="0" smtClean="0"/>
              <a:t>Insurance (Medigap) policies</a:t>
            </a:r>
          </a:p>
          <a:p>
            <a:endParaRPr lang="en-US" dirty="0"/>
          </a:p>
        </p:txBody>
      </p:sp>
      <p:sp>
        <p:nvSpPr>
          <p:cNvPr id="7" name="Date Placeholder 6"/>
          <p:cNvSpPr>
            <a:spLocks noGrp="1"/>
          </p:cNvSpPr>
          <p:nvPr>
            <p:ph type="dt" sz="half" idx="2"/>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32</a:t>
            </a:fld>
            <a:endParaRPr lang="en-US" dirty="0"/>
          </a:p>
        </p:txBody>
      </p:sp>
    </p:spTree>
    <p:extLst>
      <p:ext uri="{BB962C8B-B14F-4D97-AF65-F5344CB8AC3E}">
        <p14:creationId xmlns:p14="http://schemas.microsoft.com/office/powerpoint/2010/main" val="2827232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title"/>
          </p:nvPr>
        </p:nvSpPr>
        <p:spPr/>
        <p:txBody>
          <a:bodyPr>
            <a:normAutofit fontScale="90000"/>
          </a:bodyPr>
          <a:lstStyle/>
          <a:p>
            <a:r>
              <a:rPr lang="en-US" dirty="0" smtClean="0"/>
              <a:t>Medicare Plan Choices </a:t>
            </a:r>
            <a:br>
              <a:rPr lang="en-US" dirty="0" smtClean="0"/>
            </a:br>
            <a:r>
              <a:rPr lang="en-US" dirty="0" smtClean="0"/>
              <a:t>for People With Disabilities</a:t>
            </a:r>
          </a:p>
        </p:txBody>
      </p:sp>
      <p:sp>
        <p:nvSpPr>
          <p:cNvPr id="446471" name="Rectangle 7"/>
          <p:cNvSpPr>
            <a:spLocks noGrp="1" noChangeArrowheads="1"/>
          </p:cNvSpPr>
          <p:nvPr>
            <p:ph idx="1"/>
          </p:nvPr>
        </p:nvSpPr>
        <p:spPr/>
        <p:txBody>
          <a:bodyPr/>
          <a:lstStyle/>
          <a:p>
            <a:r>
              <a:rPr lang="en-US" dirty="0" smtClean="0"/>
              <a:t>All Medicare plans in their area are available Original Medicare </a:t>
            </a:r>
          </a:p>
          <a:p>
            <a:pPr lvl="1" indent="-293688"/>
            <a:r>
              <a:rPr lang="en-US" dirty="0" smtClean="0"/>
              <a:t>Medicare Advantage (MA) Plans</a:t>
            </a:r>
          </a:p>
          <a:p>
            <a:pPr lvl="1" indent="-293688"/>
            <a:r>
              <a:rPr lang="en-US" dirty="0" smtClean="0"/>
              <a:t>Other Medicare health plans</a:t>
            </a:r>
          </a:p>
          <a:p>
            <a:pPr lvl="1" indent="-293688"/>
            <a:r>
              <a:rPr lang="en-US" dirty="0" smtClean="0"/>
              <a:t>Medicare Prescription Drug coverage</a:t>
            </a:r>
          </a:p>
          <a:p>
            <a:pPr marL="744538" lvl="2" indent="341313"/>
            <a:r>
              <a:rPr lang="en-US" dirty="0" smtClean="0"/>
              <a:t>Add to Original Medicare</a:t>
            </a:r>
          </a:p>
          <a:p>
            <a:pPr marL="744538" lvl="2" indent="341313"/>
            <a:r>
              <a:rPr lang="en-US" dirty="0" smtClean="0"/>
              <a:t>Join an MA Plan with drug coverage</a:t>
            </a:r>
          </a:p>
          <a:p>
            <a:r>
              <a:rPr lang="en-US" dirty="0" smtClean="0"/>
              <a:t>People with End-Stage Renal Disease (ESRD) have more limited choices</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33</a:t>
            </a:fld>
            <a:endParaRPr lang="en-US" dirty="0"/>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17671"/>
            <a:ext cx="9144000" cy="928814"/>
          </a:xfrm>
        </p:spPr>
        <p:txBody>
          <a:bodyPr>
            <a:normAutofit fontScale="90000"/>
          </a:bodyPr>
          <a:lstStyle/>
          <a:p>
            <a:r>
              <a:rPr lang="en-US" dirty="0" smtClean="0"/>
              <a:t>Large Employee Group Health Plan (EGHP) and Medicare Due to a Disability</a:t>
            </a:r>
          </a:p>
        </p:txBody>
      </p:sp>
      <p:sp>
        <p:nvSpPr>
          <p:cNvPr id="521219" name="Rectangle 3"/>
          <p:cNvSpPr>
            <a:spLocks noGrp="1" noChangeArrowheads="1"/>
          </p:cNvSpPr>
          <p:nvPr>
            <p:ph idx="1"/>
          </p:nvPr>
        </p:nvSpPr>
        <p:spPr>
          <a:xfrm>
            <a:off x="447039" y="1028834"/>
            <a:ext cx="8275855" cy="5005889"/>
          </a:xfrm>
        </p:spPr>
        <p:txBody>
          <a:bodyPr/>
          <a:lstStyle/>
          <a:p>
            <a:r>
              <a:rPr lang="en-US" dirty="0" smtClean="0"/>
              <a:t>Medicare is the secondary payer if entitlement is based on disability </a:t>
            </a:r>
            <a:r>
              <a:rPr lang="en-US" b="1" dirty="0" smtClean="0"/>
              <a:t>and</a:t>
            </a:r>
          </a:p>
          <a:p>
            <a:pPr marL="573088" lvl="1"/>
            <a:r>
              <a:rPr lang="en-US" dirty="0" smtClean="0"/>
              <a:t>Working and covered by large EGHP</a:t>
            </a:r>
          </a:p>
          <a:p>
            <a:pPr marL="682625" lvl="2" indent="222250"/>
            <a:r>
              <a:rPr lang="en-US" dirty="0" smtClean="0"/>
              <a:t>Employer has 100 or more employees</a:t>
            </a:r>
          </a:p>
          <a:p>
            <a:pPr marL="627063" lvl="1" indent="-288925"/>
            <a:r>
              <a:rPr lang="en-US" dirty="0" smtClean="0"/>
              <a:t>Covered by EGHP of a working spouse or other family member</a:t>
            </a:r>
            <a:endParaRPr lang="en-US" dirty="0"/>
          </a:p>
          <a:p>
            <a:pPr marL="627063" lvl="1" indent="-288925"/>
            <a:r>
              <a:rPr lang="en-US" dirty="0" smtClean="0"/>
              <a:t>You’re (or a family member is) self-employed and covered by a large EGHP of an employer with 100 or more employees</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34</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17671"/>
            <a:ext cx="9144000" cy="928814"/>
          </a:xfrm>
        </p:spPr>
        <p:txBody>
          <a:bodyPr>
            <a:normAutofit/>
          </a:bodyPr>
          <a:lstStyle/>
          <a:p>
            <a:r>
              <a:rPr lang="en-US" dirty="0" smtClean="0"/>
              <a:t>Coordination of Benefits With Retiree Plans</a:t>
            </a:r>
          </a:p>
        </p:txBody>
      </p:sp>
      <p:sp>
        <p:nvSpPr>
          <p:cNvPr id="25605" name="Rectangle 3"/>
          <p:cNvSpPr>
            <a:spLocks noGrp="1" noChangeArrowheads="1"/>
          </p:cNvSpPr>
          <p:nvPr>
            <p:ph idx="1"/>
          </p:nvPr>
        </p:nvSpPr>
        <p:spPr/>
        <p:txBody>
          <a:bodyPr/>
          <a:lstStyle/>
          <a:p>
            <a:r>
              <a:rPr lang="en-US" dirty="0" smtClean="0"/>
              <a:t>Medicare pays first</a:t>
            </a:r>
          </a:p>
          <a:p>
            <a:r>
              <a:rPr lang="en-US" dirty="0" smtClean="0"/>
              <a:t>Your retiree health coverage pays second</a:t>
            </a:r>
          </a:p>
          <a:p>
            <a:pPr lvl="1" indent="-293688"/>
            <a:r>
              <a:rPr lang="en-US" dirty="0" smtClean="0"/>
              <a:t>Might offer additional benefits</a:t>
            </a:r>
          </a:p>
          <a:p>
            <a:pPr lvl="2"/>
            <a:r>
              <a:rPr lang="en-US" dirty="0" smtClean="0"/>
              <a:t>Prescription drug coverage</a:t>
            </a:r>
          </a:p>
          <a:p>
            <a:pPr lvl="2"/>
            <a:r>
              <a:rPr lang="en-US" dirty="0" smtClean="0"/>
              <a:t>Routine dental care</a:t>
            </a:r>
          </a:p>
          <a:p>
            <a:pPr lvl="1" indent="-293688"/>
            <a:r>
              <a:rPr lang="en-US" dirty="0" smtClean="0"/>
              <a:t>Refer to your plan’s benefits booklet for information on </a:t>
            </a:r>
          </a:p>
          <a:p>
            <a:pPr lvl="2"/>
            <a:r>
              <a:rPr lang="en-US" dirty="0" smtClean="0"/>
              <a:t>Coverage for your spouse</a:t>
            </a:r>
          </a:p>
          <a:p>
            <a:pPr marL="974725" lvl="1" indent="-288925">
              <a:buSzPct val="50000"/>
              <a:buFont typeface="Wingdings" panose="05000000000000000000" pitchFamily="2" charset="2"/>
              <a:buChar char="q"/>
            </a:pPr>
            <a:r>
              <a:rPr lang="en-US" dirty="0" smtClean="0"/>
              <a:t>Changes to your benefits, premiums, or limits on coverage</a:t>
            </a:r>
          </a:p>
          <a:p>
            <a:endParaRPr lang="en-US" dirty="0" smtClean="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35</a:t>
            </a:fld>
            <a:endParaRPr lang="en-US" dirty="0"/>
          </a:p>
        </p:txBody>
      </p:sp>
    </p:spTree>
    <p:extLst>
      <p:ext uri="{BB962C8B-B14F-4D97-AF65-F5344CB8AC3E}">
        <p14:creationId xmlns:p14="http://schemas.microsoft.com/office/powerpoint/2010/main" val="255556213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671"/>
            <a:ext cx="9144000" cy="928814"/>
          </a:xfrm>
        </p:spPr>
        <p:txBody>
          <a:bodyPr>
            <a:normAutofit fontScale="90000"/>
          </a:bodyPr>
          <a:lstStyle/>
          <a:p>
            <a:r>
              <a:rPr lang="en-US" dirty="0"/>
              <a:t>Medicare Supplement </a:t>
            </a:r>
            <a:r>
              <a:rPr lang="en-US" dirty="0" smtClean="0"/>
              <a:t>Insurance (Medigap) Policies for People With Disabilities</a:t>
            </a:r>
            <a:endParaRPr lang="en-US" dirty="0"/>
          </a:p>
        </p:txBody>
      </p:sp>
      <p:sp>
        <p:nvSpPr>
          <p:cNvPr id="3" name="Content Placeholder 2"/>
          <p:cNvSpPr>
            <a:spLocks noGrp="1"/>
          </p:cNvSpPr>
          <p:nvPr>
            <p:ph idx="1"/>
          </p:nvPr>
        </p:nvSpPr>
        <p:spPr/>
        <p:txBody>
          <a:bodyPr/>
          <a:lstStyle/>
          <a:p>
            <a:r>
              <a:rPr lang="en-US" dirty="0" smtClean="0"/>
              <a:t>If you’re under 65 and have a disability </a:t>
            </a:r>
          </a:p>
          <a:p>
            <a:pPr marL="625475" lvl="1" indent="-276225">
              <a:tabLst>
                <a:tab pos="577850" algn="l"/>
              </a:tabLst>
            </a:pPr>
            <a:r>
              <a:rPr lang="en-US" dirty="0" smtClean="0"/>
              <a:t>Federal law doesn’t require insurance companies to sell you a Medigap policy</a:t>
            </a:r>
          </a:p>
          <a:p>
            <a:pPr marL="625475" lvl="1" indent="-276225">
              <a:tabLst>
                <a:tab pos="577850" algn="l"/>
              </a:tabLst>
            </a:pPr>
            <a:r>
              <a:rPr lang="en-US" dirty="0" smtClean="0"/>
              <a:t>If available, your choice of plans may be limited and you may be charged more based on health status</a:t>
            </a:r>
          </a:p>
          <a:p>
            <a:pPr marL="625475" lvl="1" indent="-276225">
              <a:tabLst>
                <a:tab pos="577850" algn="l"/>
              </a:tabLst>
            </a:pPr>
            <a:r>
              <a:rPr lang="en-US" dirty="0"/>
              <a:t>Y</a:t>
            </a:r>
            <a:r>
              <a:rPr lang="en-US" dirty="0" smtClean="0"/>
              <a:t>ou may have to wait until you turn 65</a:t>
            </a:r>
          </a:p>
          <a:p>
            <a:r>
              <a:rPr lang="en-US" dirty="0" smtClean="0"/>
              <a:t>Some states require Medigap insurance companies to sell you a Medigap policy even if you’re under 65</a:t>
            </a:r>
            <a:endParaRPr lang="en-US"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36</a:t>
            </a:fld>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Your Knowledge―Question </a:t>
            </a:r>
            <a:r>
              <a:rPr lang="en-US" dirty="0" smtClean="0"/>
              <a:t>3</a:t>
            </a:r>
            <a:endParaRPr lang="en-US" dirty="0"/>
          </a:p>
        </p:txBody>
      </p:sp>
      <p:sp>
        <p:nvSpPr>
          <p:cNvPr id="3" name="Content Placeholder 2"/>
          <p:cNvSpPr>
            <a:spLocks noGrp="1"/>
          </p:cNvSpPr>
          <p:nvPr>
            <p:ph sz="half" idx="1"/>
          </p:nvPr>
        </p:nvSpPr>
        <p:spPr>
          <a:xfrm>
            <a:off x="256032" y="1026090"/>
            <a:ext cx="3886200" cy="4786396"/>
          </a:xfrm>
        </p:spPr>
        <p:txBody>
          <a:bodyPr/>
          <a:lstStyle/>
          <a:p>
            <a:pPr marL="0" indent="0">
              <a:buNone/>
            </a:pPr>
            <a:r>
              <a:rPr lang="en-US" sz="3000" dirty="0" smtClean="0"/>
              <a:t>Generally, in which situation would Medicare be the primary payer?</a:t>
            </a:r>
            <a:endParaRPr lang="en-US" sz="3000" dirty="0"/>
          </a:p>
        </p:txBody>
      </p:sp>
      <p:sp>
        <p:nvSpPr>
          <p:cNvPr id="4" name="Content Placeholder 3"/>
          <p:cNvSpPr>
            <a:spLocks noGrp="1"/>
          </p:cNvSpPr>
          <p:nvPr>
            <p:ph sz="half" idx="2"/>
          </p:nvPr>
        </p:nvSpPr>
        <p:spPr>
          <a:xfrm>
            <a:off x="256032" y="2919137"/>
            <a:ext cx="5286375" cy="3567927"/>
          </a:xfrm>
        </p:spPr>
        <p:txBody>
          <a:bodyPr>
            <a:normAutofit fontScale="92500" lnSpcReduction="20000"/>
          </a:bodyPr>
          <a:lstStyle/>
          <a:p>
            <a:pPr marL="514350" indent="-514350">
              <a:buAutoNum type="alphaLcPeriod"/>
            </a:pPr>
            <a:r>
              <a:rPr lang="en-US" sz="3000" dirty="0" smtClean="0"/>
              <a:t>When you have retiree coverage</a:t>
            </a:r>
          </a:p>
          <a:p>
            <a:pPr marL="514350" indent="-514350">
              <a:buAutoNum type="alphaLcPeriod"/>
            </a:pPr>
            <a:r>
              <a:rPr lang="en-US" sz="3000" dirty="0" smtClean="0"/>
              <a:t>When you have Medicare due to a disability and current active employer coverage with an employer with 100 employees or more </a:t>
            </a:r>
          </a:p>
          <a:p>
            <a:pPr marL="514350" indent="-514350">
              <a:buAutoNum type="alphaLcPeriod"/>
            </a:pPr>
            <a:r>
              <a:rPr lang="en-US" sz="3000" dirty="0" smtClean="0"/>
              <a:t>All of the above</a:t>
            </a:r>
            <a:endParaRPr lang="en-US" sz="3000" dirty="0"/>
          </a:p>
          <a:p>
            <a:pPr marL="514350" indent="-514350">
              <a:buAutoNum type="alphaLcPeriod"/>
            </a:pPr>
            <a:r>
              <a:rPr lang="en-US" sz="3000" dirty="0" smtClean="0"/>
              <a:t>None of the above</a:t>
            </a:r>
          </a:p>
          <a:p>
            <a:pPr marL="514350" indent="-514350">
              <a:buAutoNum type="alphaLcPeriod"/>
            </a:pPr>
            <a:endParaRPr lang="en-US" sz="3000" dirty="0" smtClean="0"/>
          </a:p>
          <a:p>
            <a:pPr marL="514350" indent="-514350">
              <a:buAutoNum type="alphaLcPeriod"/>
            </a:pPr>
            <a:endParaRPr lang="en-US" sz="3000" dirty="0" smtClean="0"/>
          </a:p>
          <a:p>
            <a:pPr marL="514350" indent="-514350">
              <a:buAutoNum type="alphaLcPeriod"/>
            </a:pPr>
            <a:endParaRPr lang="en-US" sz="3000" dirty="0" smtClean="0"/>
          </a:p>
          <a:p>
            <a:pPr marL="514350" indent="-514350">
              <a:buAutoNum type="alphaLcPeriod"/>
            </a:pPr>
            <a:endParaRPr lang="en-US" sz="3000" dirty="0"/>
          </a:p>
        </p:txBody>
      </p:sp>
      <p:sp>
        <p:nvSpPr>
          <p:cNvPr id="5" name="Rounded Rectangle 4" descr="Red box answer selection"/>
          <p:cNvSpPr/>
          <p:nvPr/>
        </p:nvSpPr>
        <p:spPr>
          <a:xfrm>
            <a:off x="244000" y="2911000"/>
            <a:ext cx="4600575" cy="726242"/>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6" name="Date Placeholder 5"/>
          <p:cNvSpPr>
            <a:spLocks noGrp="1"/>
          </p:cNvSpPr>
          <p:nvPr>
            <p:ph type="dt" sz="half" idx="13"/>
          </p:nvPr>
        </p:nvSpPr>
        <p:spPr/>
        <p:txBody>
          <a:bodyPr/>
          <a:lstStyle/>
          <a:p>
            <a:r>
              <a:rPr lang="en-US" smtClean="0"/>
              <a:t>July 2017</a:t>
            </a:r>
            <a:endParaRPr lang="en-US" dirty="0"/>
          </a:p>
        </p:txBody>
      </p:sp>
      <p:sp>
        <p:nvSpPr>
          <p:cNvPr id="7" name="Footer Placeholder 6"/>
          <p:cNvSpPr>
            <a:spLocks noGrp="1"/>
          </p:cNvSpPr>
          <p:nvPr>
            <p:ph type="ftr" sz="quarter" idx="11"/>
          </p:nvPr>
        </p:nvSpPr>
        <p:spPr/>
        <p:txBody>
          <a:bodyPr/>
          <a:lstStyle/>
          <a:p>
            <a:r>
              <a:rPr lang="en-US" smtClean="0"/>
              <a:t>Medicare and Other Programs for People With Disabilities</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37</a:t>
            </a:fld>
            <a:endParaRPr lang="en-US" dirty="0"/>
          </a:p>
        </p:txBody>
      </p:sp>
    </p:spTree>
    <p:extLst>
      <p:ext uri="{BB962C8B-B14F-4D97-AF65-F5344CB8AC3E}">
        <p14:creationId xmlns:p14="http://schemas.microsoft.com/office/powerpoint/2010/main" val="395581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a:t>
            </a:r>
            <a:r>
              <a:rPr lang="en-US" dirty="0"/>
              <a:t>4—People with </a:t>
            </a:r>
            <a:r>
              <a:rPr lang="en-US" dirty="0" smtClean="0"/>
              <a:t>Disabilities and Other Programs </a:t>
            </a:r>
            <a:endParaRPr lang="en-US" dirty="0"/>
          </a:p>
        </p:txBody>
      </p:sp>
      <p:sp>
        <p:nvSpPr>
          <p:cNvPr id="3" name="Content Placeholder 2"/>
          <p:cNvSpPr>
            <a:spLocks noGrp="1"/>
          </p:cNvSpPr>
          <p:nvPr>
            <p:ph idx="1"/>
          </p:nvPr>
        </p:nvSpPr>
        <p:spPr/>
        <p:txBody>
          <a:bodyPr/>
          <a:lstStyle/>
          <a:p>
            <a:r>
              <a:rPr lang="en-US" dirty="0" smtClean="0"/>
              <a:t>Health Insurance Marketplace</a:t>
            </a:r>
          </a:p>
          <a:p>
            <a:pPr marL="288925" lvl="1" indent="-288925">
              <a:buFont typeface="Wingdings" panose="05000000000000000000" pitchFamily="2" charset="2"/>
              <a:buChar char="§"/>
            </a:pPr>
            <a:r>
              <a:rPr lang="en-US" sz="3200" dirty="0"/>
              <a:t>Supplemental Security Income (SSI</a:t>
            </a:r>
            <a:r>
              <a:rPr lang="en-US" sz="3200" dirty="0" smtClean="0"/>
              <a:t>)</a:t>
            </a:r>
            <a:endParaRPr lang="en-US" sz="3200" dirty="0"/>
          </a:p>
          <a:p>
            <a:r>
              <a:rPr lang="en-US" dirty="0" smtClean="0"/>
              <a:t>Medicaid</a:t>
            </a:r>
          </a:p>
          <a:p>
            <a:pPr lvl="1"/>
            <a:r>
              <a:rPr lang="en-US" dirty="0" smtClean="0"/>
              <a:t>Full Medicaid coverage</a:t>
            </a:r>
          </a:p>
          <a:p>
            <a:pPr lvl="1"/>
            <a:r>
              <a:rPr lang="en-US" dirty="0" smtClean="0"/>
              <a:t>Medicare Savings Programs</a:t>
            </a:r>
          </a:p>
          <a:p>
            <a:r>
              <a:rPr lang="en-US" dirty="0" smtClean="0"/>
              <a:t>Extra Help</a:t>
            </a:r>
          </a:p>
        </p:txBody>
      </p:sp>
      <p:sp>
        <p:nvSpPr>
          <p:cNvPr id="7" name="Date Placeholder 6"/>
          <p:cNvSpPr>
            <a:spLocks noGrp="1"/>
          </p:cNvSpPr>
          <p:nvPr>
            <p:ph type="dt" sz="half" idx="2"/>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38</a:t>
            </a:fld>
            <a:endParaRPr lang="en-US" dirty="0"/>
          </a:p>
        </p:txBody>
      </p:sp>
    </p:spTree>
    <p:extLst>
      <p:ext uri="{BB962C8B-B14F-4D97-AF65-F5344CB8AC3E}">
        <p14:creationId xmlns:p14="http://schemas.microsoft.com/office/powerpoint/2010/main" val="1009185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Medicare for People With Disabilities </a:t>
            </a:r>
            <a:br>
              <a:rPr lang="en-US" dirty="0" smtClean="0"/>
            </a:br>
            <a:r>
              <a:rPr lang="en-US" dirty="0" smtClean="0"/>
              <a:t>and the Health Insurance Marketplace</a:t>
            </a:r>
            <a:endParaRPr lang="en-US" dirty="0"/>
          </a:p>
        </p:txBody>
      </p:sp>
      <p:sp>
        <p:nvSpPr>
          <p:cNvPr id="2" name="Content Placeholder 1"/>
          <p:cNvSpPr>
            <a:spLocks noGrp="1"/>
          </p:cNvSpPr>
          <p:nvPr>
            <p:ph idx="1"/>
          </p:nvPr>
        </p:nvSpPr>
        <p:spPr>
          <a:xfrm>
            <a:off x="223520" y="1089794"/>
            <a:ext cx="8798560" cy="5366762"/>
          </a:xfrm>
        </p:spPr>
        <p:txBody>
          <a:bodyPr/>
          <a:lstStyle/>
          <a:p>
            <a:r>
              <a:rPr lang="en-US" dirty="0" smtClean="0"/>
              <a:t>You may qualify for Medicare based on a disability</a:t>
            </a:r>
          </a:p>
          <a:p>
            <a:pPr lvl="1" indent="-293688"/>
            <a:r>
              <a:rPr lang="en-US" dirty="0" smtClean="0"/>
              <a:t>You must be entitled to Social Security Disability Insurance (SSDI) benefits for 24 months</a:t>
            </a:r>
          </a:p>
          <a:p>
            <a:pPr marL="1035050" lvl="1" indent="-349250">
              <a:buSzPct val="50000"/>
              <a:buFont typeface="Wingdings" panose="05000000000000000000" pitchFamily="2" charset="2"/>
              <a:buChar char="q"/>
            </a:pPr>
            <a:r>
              <a:rPr lang="en-US" dirty="0" smtClean="0"/>
              <a:t>On the 25th month, you’re automatically enrolled in Medicare Part A and Part B </a:t>
            </a:r>
          </a:p>
          <a:p>
            <a:pPr marL="396875" indent="-396875"/>
            <a:r>
              <a:rPr lang="en-US" dirty="0" smtClean="0"/>
              <a:t>If you’re getting SSDI, you can get a Marketplace plan to cover you during your 24-month waiting period </a:t>
            </a:r>
          </a:p>
          <a:p>
            <a:pPr lvl="1" indent="-293688"/>
            <a:r>
              <a:rPr lang="en-US" dirty="0"/>
              <a:t>You may qualify for Medicaid or a Marketplace plan with premium tax credit and cost-sharing reductions that lower your out-of-pocket costs</a:t>
            </a:r>
            <a:r>
              <a:rPr lang="en-US" dirty="0" smtClean="0"/>
              <a:t> </a:t>
            </a:r>
          </a:p>
          <a:p>
            <a:endParaRPr lang="en-US"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39</a:t>
            </a:fld>
            <a:endParaRPr lang="en-US" dirty="0"/>
          </a:p>
        </p:txBody>
      </p:sp>
    </p:spTree>
    <p:extLst>
      <p:ext uri="{BB962C8B-B14F-4D97-AF65-F5344CB8AC3E}">
        <p14:creationId xmlns:p14="http://schemas.microsoft.com/office/powerpoint/2010/main" val="3283248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1—Social Security for</a:t>
            </a:r>
            <a:br>
              <a:rPr lang="en-US" dirty="0" smtClean="0"/>
            </a:br>
            <a:r>
              <a:rPr lang="en-US" dirty="0" smtClean="0"/>
              <a:t> People With Disabilities</a:t>
            </a:r>
            <a:endParaRPr lang="en-US" dirty="0"/>
          </a:p>
        </p:txBody>
      </p:sp>
      <p:sp>
        <p:nvSpPr>
          <p:cNvPr id="3" name="Content Placeholder 2"/>
          <p:cNvSpPr>
            <a:spLocks noGrp="1"/>
          </p:cNvSpPr>
          <p:nvPr>
            <p:ph idx="1"/>
          </p:nvPr>
        </p:nvSpPr>
        <p:spPr/>
        <p:txBody>
          <a:bodyPr/>
          <a:lstStyle/>
          <a:p>
            <a:pPr lvl="0"/>
            <a:r>
              <a:rPr lang="en-US" dirty="0" smtClean="0"/>
              <a:t>Defining disability</a:t>
            </a:r>
          </a:p>
          <a:p>
            <a:pPr lvl="0"/>
            <a:r>
              <a:rPr lang="en-US" dirty="0" smtClean="0"/>
              <a:t>Social Security Disability Insurance</a:t>
            </a:r>
          </a:p>
          <a:p>
            <a:pPr lvl="0"/>
            <a:r>
              <a:rPr lang="en-US" dirty="0" smtClean="0"/>
              <a:t>Supplemental Security Income </a:t>
            </a:r>
          </a:p>
          <a:p>
            <a:pPr lvl="0"/>
            <a:r>
              <a:rPr lang="en-US" dirty="0" smtClean="0"/>
              <a:t>Qualifying for these programs</a:t>
            </a:r>
          </a:p>
          <a:p>
            <a:pPr lvl="0"/>
            <a:r>
              <a:rPr lang="en-US" dirty="0" smtClean="0"/>
              <a:t>Creating a “my Social Security” account </a:t>
            </a:r>
          </a:p>
          <a:p>
            <a:pPr lvl="0"/>
            <a:r>
              <a:rPr lang="en-US" dirty="0" smtClean="0"/>
              <a:t>How to apply for benefits </a:t>
            </a:r>
            <a:endParaRPr lang="en-US" dirty="0"/>
          </a:p>
        </p:txBody>
      </p:sp>
      <p:sp>
        <p:nvSpPr>
          <p:cNvPr id="7" name="Date Placeholder 6"/>
          <p:cNvSpPr>
            <a:spLocks noGrp="1"/>
          </p:cNvSpPr>
          <p:nvPr>
            <p:ph type="dt" sz="half" idx="2"/>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4</a:t>
            </a:fld>
            <a:endParaRPr lang="en-US" dirty="0"/>
          </a:p>
        </p:txBody>
      </p:sp>
    </p:spTree>
    <p:extLst>
      <p:ext uri="{BB962C8B-B14F-4D97-AF65-F5344CB8AC3E}">
        <p14:creationId xmlns:p14="http://schemas.microsoft.com/office/powerpoint/2010/main" val="748928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671"/>
            <a:ext cx="9144000" cy="928814"/>
          </a:xfrm>
        </p:spPr>
        <p:txBody>
          <a:bodyPr>
            <a:normAutofit fontScale="90000"/>
          </a:bodyPr>
          <a:lstStyle/>
          <a:p>
            <a:r>
              <a:rPr lang="en-US" dirty="0" smtClean="0"/>
              <a:t>Supplemental Security Income (SSI) and Medicaid Coverage</a:t>
            </a:r>
            <a:endParaRPr lang="en-US" dirty="0"/>
          </a:p>
        </p:txBody>
      </p:sp>
      <p:sp>
        <p:nvSpPr>
          <p:cNvPr id="8" name="Content Placeholder 7"/>
          <p:cNvSpPr>
            <a:spLocks noGrp="1"/>
          </p:cNvSpPr>
          <p:nvPr>
            <p:ph idx="1"/>
          </p:nvPr>
        </p:nvSpPr>
        <p:spPr>
          <a:xfrm>
            <a:off x="628650" y="1171074"/>
            <a:ext cx="7886700" cy="5312853"/>
          </a:xfrm>
        </p:spPr>
        <p:txBody>
          <a:bodyPr/>
          <a:lstStyle/>
          <a:p>
            <a:r>
              <a:rPr lang="en-US" sz="2800" dirty="0" smtClean="0"/>
              <a:t>Federal </a:t>
            </a:r>
            <a:r>
              <a:rPr lang="en-US" sz="2800" dirty="0"/>
              <a:t>program that provides monthly payments to people who have limited income and few </a:t>
            </a:r>
            <a:r>
              <a:rPr lang="en-US" sz="2800" dirty="0" smtClean="0"/>
              <a:t>resources</a:t>
            </a:r>
          </a:p>
          <a:p>
            <a:r>
              <a:rPr lang="en-US" sz="2800" dirty="0" smtClean="0"/>
              <a:t>Designed </a:t>
            </a:r>
            <a:r>
              <a:rPr lang="en-US" sz="2800" dirty="0"/>
              <a:t>to help aged, blind, and disabled people (including bind or disabled children), who have little or no </a:t>
            </a:r>
            <a:r>
              <a:rPr lang="en-US" sz="2800" dirty="0" smtClean="0"/>
              <a:t>income</a:t>
            </a:r>
          </a:p>
          <a:p>
            <a:r>
              <a:rPr lang="en-US" sz="2800" dirty="0" smtClean="0"/>
              <a:t>Provides </a:t>
            </a:r>
            <a:r>
              <a:rPr lang="en-US" sz="2800" dirty="0"/>
              <a:t>cash to meet basic needs for food, clothing, and </a:t>
            </a:r>
            <a:r>
              <a:rPr lang="en-US" sz="2800" dirty="0" smtClean="0"/>
              <a:t>shelter</a:t>
            </a:r>
            <a:endParaRPr lang="en-US" sz="2800" dirty="0"/>
          </a:p>
          <a:p>
            <a:r>
              <a:rPr lang="en-US" sz="2800" dirty="0"/>
              <a:t>In most states, if you get SSI, you may be automatically eligible for </a:t>
            </a:r>
            <a:r>
              <a:rPr lang="en-US" sz="2800" dirty="0" smtClean="0"/>
              <a:t>Medicaid</a:t>
            </a:r>
            <a:endParaRPr lang="en-US" sz="2800" dirty="0"/>
          </a:p>
        </p:txBody>
      </p:sp>
      <p:sp>
        <p:nvSpPr>
          <p:cNvPr id="3" name="Date Placeholder 2"/>
          <p:cNvSpPr>
            <a:spLocks noGrp="1"/>
          </p:cNvSpPr>
          <p:nvPr>
            <p:ph type="dt" sz="half" idx="10"/>
          </p:nvPr>
        </p:nvSpPr>
        <p:spPr/>
        <p:txBody>
          <a:bodyPr/>
          <a:lstStyle/>
          <a:p>
            <a:r>
              <a:rPr lang="en-US" smtClean="0"/>
              <a:t>July 2017</a:t>
            </a:r>
            <a:endParaRPr lang="en-US" dirty="0"/>
          </a:p>
        </p:txBody>
      </p:sp>
      <p:sp>
        <p:nvSpPr>
          <p:cNvPr id="7" name="Footer Placeholder 6"/>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40</a:t>
            </a:fld>
            <a:endParaRPr lang="en-US" dirty="0"/>
          </a:p>
        </p:txBody>
      </p:sp>
    </p:spTree>
    <p:extLst>
      <p:ext uri="{BB962C8B-B14F-4D97-AF65-F5344CB8AC3E}">
        <p14:creationId xmlns:p14="http://schemas.microsoft.com/office/powerpoint/2010/main" val="14330797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Medicaid Overview</a:t>
            </a:r>
            <a:endParaRPr lang="en-US" dirty="0"/>
          </a:p>
        </p:txBody>
      </p:sp>
      <p:sp>
        <p:nvSpPr>
          <p:cNvPr id="3" name="Content Placeholder 2"/>
          <p:cNvSpPr>
            <a:spLocks noGrp="1"/>
          </p:cNvSpPr>
          <p:nvPr>
            <p:ph idx="1"/>
          </p:nvPr>
        </p:nvSpPr>
        <p:spPr/>
        <p:txBody>
          <a:bodyPr/>
          <a:lstStyle/>
          <a:p>
            <a:r>
              <a:rPr lang="en-US" dirty="0" smtClean="0"/>
              <a:t>Federal and state </a:t>
            </a:r>
            <a:r>
              <a:rPr lang="en-US" dirty="0"/>
              <a:t>entitlement </a:t>
            </a:r>
            <a:r>
              <a:rPr lang="en-US" dirty="0" smtClean="0"/>
              <a:t>program* </a:t>
            </a:r>
          </a:p>
          <a:p>
            <a:r>
              <a:rPr lang="en-US" dirty="0" smtClean="0"/>
              <a:t>Medical assistance for people with limited income and resources</a:t>
            </a:r>
          </a:p>
          <a:p>
            <a:r>
              <a:rPr lang="en-US" dirty="0" smtClean="0"/>
              <a:t>Covers nearly 71 million adults and children</a:t>
            </a:r>
          </a:p>
          <a:p>
            <a:r>
              <a:rPr lang="en-US" dirty="0" smtClean="0"/>
              <a:t>Supplements Medicare for more than 10 million people who are aged and/or disabled</a:t>
            </a:r>
          </a:p>
          <a:p>
            <a:endParaRPr lang="en-US" dirty="0"/>
          </a:p>
        </p:txBody>
      </p:sp>
      <p:sp>
        <p:nvSpPr>
          <p:cNvPr id="7" name="TextBox 6"/>
          <p:cNvSpPr txBox="1"/>
          <p:nvPr/>
        </p:nvSpPr>
        <p:spPr>
          <a:xfrm>
            <a:off x="1485900" y="4898190"/>
            <a:ext cx="6115050" cy="1200329"/>
          </a:xfrm>
          <a:prstGeom prst="rect">
            <a:avLst/>
          </a:prstGeom>
          <a:solidFill>
            <a:schemeClr val="tx2">
              <a:lumMod val="60000"/>
              <a:lumOff val="40000"/>
            </a:schemeClr>
          </a:solidFill>
        </p:spPr>
        <p:txBody>
          <a:bodyPr wrap="square" rtlCol="0">
            <a:spAutoFit/>
          </a:bodyPr>
          <a:lstStyle/>
          <a:p>
            <a:r>
              <a:rPr lang="en-US" sz="2400" dirty="0">
                <a:solidFill>
                  <a:schemeClr val="bg1"/>
                </a:solidFill>
              </a:rPr>
              <a:t>*</a:t>
            </a:r>
            <a:r>
              <a:rPr lang="en-US" sz="2400" dirty="0" smtClean="0">
                <a:solidFill>
                  <a:schemeClr val="bg1"/>
                </a:solidFill>
              </a:rPr>
              <a:t>Entitlement program—a </a:t>
            </a:r>
            <a:r>
              <a:rPr lang="en-US" sz="2400" dirty="0">
                <a:solidFill>
                  <a:schemeClr val="bg1"/>
                </a:solidFill>
              </a:rPr>
              <a:t>government program that guarantees certain benefits to a particular group or segment of the population.</a:t>
            </a:r>
          </a:p>
        </p:txBody>
      </p:sp>
      <p:sp>
        <p:nvSpPr>
          <p:cNvPr id="8" name="Date Placeholder 7"/>
          <p:cNvSpPr>
            <a:spLocks noGrp="1"/>
          </p:cNvSpPr>
          <p:nvPr>
            <p:ph type="dt" sz="half" idx="10"/>
          </p:nvPr>
        </p:nvSpPr>
        <p:spPr/>
        <p:txBody>
          <a:bodyPr/>
          <a:lstStyle/>
          <a:p>
            <a:r>
              <a:rPr lang="en-US" smtClean="0"/>
              <a:t>July 2017</a:t>
            </a:r>
            <a:endParaRPr lang="en-US" dirty="0"/>
          </a:p>
        </p:txBody>
      </p:sp>
      <p:sp>
        <p:nvSpPr>
          <p:cNvPr id="9" name="Footer Placeholder 8"/>
          <p:cNvSpPr>
            <a:spLocks noGrp="1"/>
          </p:cNvSpPr>
          <p:nvPr>
            <p:ph type="ftr" sz="quarter" idx="11"/>
          </p:nvPr>
        </p:nvSpPr>
        <p:spPr/>
        <p:txBody>
          <a:bodyPr/>
          <a:lstStyle/>
          <a:p>
            <a:r>
              <a:rPr lang="en-US" smtClean="0"/>
              <a:t>Medicare and Other Programs for People With Disabilities</a:t>
            </a:r>
            <a:endParaRPr lang="en-US" dirty="0"/>
          </a:p>
        </p:txBody>
      </p:sp>
      <p:sp>
        <p:nvSpPr>
          <p:cNvPr id="10" name="Slide Number Placeholder 9"/>
          <p:cNvSpPr>
            <a:spLocks noGrp="1"/>
          </p:cNvSpPr>
          <p:nvPr>
            <p:ph type="sldNum" sz="quarter" idx="12"/>
          </p:nvPr>
        </p:nvSpPr>
        <p:spPr/>
        <p:txBody>
          <a:bodyPr/>
          <a:lstStyle/>
          <a:p>
            <a:fld id="{D60A6685-DBF6-4C41-A0CC-AA9EA7A85A20}" type="slidenum">
              <a:rPr lang="en-US" smtClean="0"/>
              <a:t>41</a:t>
            </a:fld>
            <a:endParaRPr lang="en-US" dirty="0"/>
          </a:p>
        </p:txBody>
      </p:sp>
    </p:spTree>
    <p:extLst>
      <p:ext uri="{BB962C8B-B14F-4D97-AF65-F5344CB8AC3E}">
        <p14:creationId xmlns:p14="http://schemas.microsoft.com/office/powerpoint/2010/main" val="2483015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17671"/>
            <a:ext cx="9144000" cy="928814"/>
          </a:xfrm>
        </p:spPr>
        <p:txBody>
          <a:bodyPr/>
          <a:lstStyle/>
          <a:p>
            <a:r>
              <a:rPr lang="en-US" dirty="0" smtClean="0"/>
              <a:t>How Are Medicare and Medicaid Different?</a:t>
            </a:r>
            <a:endParaRPr lang="en-US" dirty="0"/>
          </a:p>
        </p:txBody>
      </p:sp>
      <p:graphicFrame>
        <p:nvGraphicFramePr>
          <p:cNvPr id="7" name="Table 6" descr="Chart information included in speakers' notes." title="How are Medicare and Medicaid different?"/>
          <p:cNvGraphicFramePr>
            <a:graphicFrameLocks noGrp="1"/>
          </p:cNvGraphicFramePr>
          <p:nvPr>
            <p:extLst>
              <p:ext uri="{D42A27DB-BD31-4B8C-83A1-F6EECF244321}">
                <p14:modId xmlns:p14="http://schemas.microsoft.com/office/powerpoint/2010/main" val="1090293859"/>
              </p:ext>
            </p:extLst>
          </p:nvPr>
        </p:nvGraphicFramePr>
        <p:xfrm>
          <a:off x="216131" y="1046481"/>
          <a:ext cx="8695113" cy="5299561"/>
        </p:xfrm>
        <a:graphic>
          <a:graphicData uri="http://schemas.openxmlformats.org/drawingml/2006/table">
            <a:tbl>
              <a:tblPr firstRow="1" bandRow="1">
                <a:tableStyleId>{5C22544A-7EE6-4342-B048-85BDC9FD1C3A}</a:tableStyleId>
              </a:tblPr>
              <a:tblGrid>
                <a:gridCol w="4494932"/>
                <a:gridCol w="4200181"/>
              </a:tblGrid>
              <a:tr h="420456">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400" b="1" i="0" u="none" strike="noStrike" cap="none" normalizeH="0" baseline="0" dirty="0" smtClean="0">
                          <a:ln>
                            <a:noFill/>
                          </a:ln>
                          <a:solidFill>
                            <a:schemeClr val="bg1"/>
                          </a:solidFill>
                          <a:effectLst/>
                          <a:latin typeface="+mn-lt"/>
                        </a:rPr>
                        <a:t>Medicare</a:t>
                      </a:r>
                    </a:p>
                  </a:txBody>
                  <a:tcPr marL="40413" marR="40413" marT="34290" marB="34290" anchor="ctr" horzOverflow="overflow"/>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400" b="1" i="0" u="none" strike="noStrike" cap="none" normalizeH="0" baseline="0" dirty="0" smtClean="0">
                          <a:ln>
                            <a:noFill/>
                          </a:ln>
                          <a:solidFill>
                            <a:schemeClr val="bg1"/>
                          </a:solidFill>
                          <a:effectLst/>
                          <a:latin typeface="+mn-lt"/>
                        </a:rPr>
                        <a:t>Medicaid</a:t>
                      </a:r>
                    </a:p>
                  </a:txBody>
                  <a:tcPr marL="40413" marR="40413" marT="34290" marB="34290" anchor="ctr" horzOverflow="overflow"/>
                </a:tc>
              </a:tr>
              <a:tr h="774525">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National program that is consistent across the country</a:t>
                      </a:r>
                    </a:p>
                  </a:txBody>
                  <a:tcPr marL="40413" marR="40413" marT="34290" marB="34290" horzOverflow="overflow"/>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Statewide program that varies among states</a:t>
                      </a:r>
                    </a:p>
                  </a:txBody>
                  <a:tcPr marL="40413" marR="40413" marT="34290" marB="34290" horzOverflow="overflow"/>
                </a:tc>
              </a:tr>
              <a:tr h="1202357">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the federal government</a:t>
                      </a:r>
                    </a:p>
                  </a:txBody>
                  <a:tcPr marL="40413" marR="40413" marT="34290" marB="34290" horzOverflow="overflow"/>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state governments within federal rules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(federal/state partnership)</a:t>
                      </a:r>
                    </a:p>
                  </a:txBody>
                  <a:tcPr marL="40413" marR="40413" marT="34290" marB="34290" horzOverflow="overflow"/>
                </a:tc>
              </a:tr>
              <a:tr h="1482661">
                <a:tc>
                  <a:txBody>
                    <a:bodyPr/>
                    <a:lstStyle/>
                    <a:p>
                      <a:pPr marL="0" marR="0" lvl="2" indent="0" algn="l" defTabSz="914400" rtl="0" eaLnBrk="1" fontAlgn="auto" latinLnBrk="0" hangingPunct="1">
                        <a:lnSpc>
                          <a:spcPct val="100000"/>
                        </a:lnSpc>
                        <a:spcBef>
                          <a:spcPts val="600"/>
                        </a:spcBef>
                        <a:spcAft>
                          <a:spcPts val="0"/>
                        </a:spcAft>
                        <a:buClrTx/>
                        <a:buSzTx/>
                        <a:buFontTx/>
                        <a:buNone/>
                        <a:tabLst/>
                        <a:defRPr/>
                      </a:pPr>
                      <a:r>
                        <a:rPr lang="en-US" sz="2400" kern="1200" spc="-30" baseline="0" dirty="0" smtClean="0">
                          <a:solidFill>
                            <a:schemeClr val="dk1"/>
                          </a:solidFill>
                          <a:latin typeface="+mn-lt"/>
                          <a:ea typeface="+mn-ea"/>
                          <a:cs typeface="+mn-cs"/>
                        </a:rPr>
                        <a:t>Health insurance for people 65 or older, with certain disabilities, or with End-Stage Renal Disease (ESRD)</a:t>
                      </a:r>
                    </a:p>
                  </a:txBody>
                  <a:tcPr marL="61156" marR="61156" marT="34290" marB="34290" horzOverflow="overflow"/>
                </a:tc>
                <a:tc>
                  <a:txBody>
                    <a:bodyPr/>
                    <a:lstStyle/>
                    <a:p>
                      <a:pPr marL="0" marR="0" lvl="2" indent="0" algn="l" defTabSz="914400" rtl="0" eaLnBrk="1" fontAlgn="auto" latinLnBrk="0" hangingPunct="1">
                        <a:lnSpc>
                          <a:spcPct val="100000"/>
                        </a:lnSpc>
                        <a:spcBef>
                          <a:spcPts val="600"/>
                        </a:spcBef>
                        <a:spcAft>
                          <a:spcPts val="0"/>
                        </a:spcAft>
                        <a:buClrTx/>
                        <a:buSzTx/>
                        <a:buFontTx/>
                        <a:buNone/>
                        <a:tabLst/>
                        <a:defRPr/>
                      </a:pPr>
                      <a:r>
                        <a:rPr lang="en-US" sz="2400" kern="1200" dirty="0" smtClean="0">
                          <a:solidFill>
                            <a:schemeClr val="dk1"/>
                          </a:solidFill>
                          <a:latin typeface="+mn-lt"/>
                          <a:ea typeface="+mn-ea"/>
                          <a:cs typeface="+mn-cs"/>
                        </a:rPr>
                        <a:t>Health coverage for people who meet financial and non-financial requirements </a:t>
                      </a:r>
                    </a:p>
                  </a:txBody>
                  <a:tcPr marL="61156" marR="61156" marT="34290" marB="34290" horzOverflow="overflow"/>
                </a:tc>
              </a:tr>
              <a:tr h="1291441">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US" sz="2400" b="0" i="0" u="none" strike="noStrike" cap="none" spc="0" normalizeH="0" baseline="0" dirty="0" smtClean="0">
                          <a:ln>
                            <a:noFill/>
                          </a:ln>
                          <a:solidFill>
                            <a:schemeClr val="tx1"/>
                          </a:solidFill>
                          <a:effectLst/>
                          <a:latin typeface="+mn-lt"/>
                        </a:rPr>
                        <a:t>Nation’s primary payer of inpatient hospital services for the elderly and people with ESRD</a:t>
                      </a:r>
                    </a:p>
                  </a:txBody>
                  <a:tcPr marL="40413" marR="40413" marT="34290" marB="34290" horzOverflow="overflow"/>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Nation’s primary public payer of mental health and long-term care services; 40% of all births</a:t>
                      </a:r>
                    </a:p>
                  </a:txBody>
                  <a:tcPr marL="40413" marR="40413" marT="34290" marB="34290" horzOverflow="overflow"/>
                </a:tc>
              </a:tr>
            </a:tbl>
          </a:graphicData>
        </a:graphic>
      </p:graphicFrame>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42</a:t>
            </a:fld>
            <a:endParaRPr lang="en-US" dirty="0"/>
          </a:p>
        </p:txBody>
      </p:sp>
    </p:spTree>
    <p:extLst>
      <p:ext uri="{BB962C8B-B14F-4D97-AF65-F5344CB8AC3E}">
        <p14:creationId xmlns:p14="http://schemas.microsoft.com/office/powerpoint/2010/main" val="2764942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Application</a:t>
            </a:r>
          </a:p>
        </p:txBody>
      </p:sp>
      <p:sp>
        <p:nvSpPr>
          <p:cNvPr id="11" name="Content Placeholder 10"/>
          <p:cNvSpPr>
            <a:spLocks noGrp="1"/>
          </p:cNvSpPr>
          <p:nvPr>
            <p:ph idx="1"/>
          </p:nvPr>
        </p:nvSpPr>
        <p:spPr>
          <a:xfrm>
            <a:off x="365760" y="1245736"/>
            <a:ext cx="8379229" cy="5230478"/>
          </a:xfrm>
        </p:spPr>
        <p:txBody>
          <a:bodyPr/>
          <a:lstStyle/>
          <a:p>
            <a:r>
              <a:rPr lang="en-US" sz="2800" dirty="0" smtClean="0"/>
              <a:t>One application for Marketplace, Medicaid, and the Children’s Health Insurance Program (CHIP)</a:t>
            </a:r>
          </a:p>
          <a:p>
            <a:pPr lvl="1" indent="-293688"/>
            <a:r>
              <a:rPr lang="en-US" sz="2400" dirty="0" smtClean="0"/>
              <a:t>Advance premium tax credits and cost-sharing reductions</a:t>
            </a:r>
          </a:p>
          <a:p>
            <a:pPr lvl="1" indent="-293688"/>
            <a:r>
              <a:rPr lang="en-US" sz="2400" dirty="0" smtClean="0"/>
              <a:t>Online, by phone, by mail, or in person</a:t>
            </a:r>
          </a:p>
          <a:p>
            <a:r>
              <a:rPr lang="en-US" sz="2800" dirty="0" smtClean="0"/>
              <a:t>May be able to enroll immediately once eligibility determination is complete</a:t>
            </a:r>
          </a:p>
          <a:p>
            <a:pPr lvl="1" indent="-293688"/>
            <a:r>
              <a:rPr lang="en-US" sz="2400" dirty="0"/>
              <a:t>Depending on </a:t>
            </a:r>
            <a:r>
              <a:rPr lang="en-US" sz="2400" dirty="0" smtClean="0"/>
              <a:t>what programs you’re eligible for</a:t>
            </a:r>
            <a:endParaRPr lang="en-US" sz="2400" dirty="0"/>
          </a:p>
          <a:p>
            <a:r>
              <a:rPr lang="en-US" sz="2800" dirty="0" smtClean="0"/>
              <a:t>You can apply for Medicaid and CHIP at any time</a:t>
            </a:r>
          </a:p>
          <a:p>
            <a:pPr lvl="1" indent="-293688"/>
            <a:r>
              <a:rPr lang="en-US" sz="2400" dirty="0" smtClean="0"/>
              <a:t>At HealthCare.gov</a:t>
            </a:r>
            <a:endParaRPr lang="en-US" sz="2400" dirty="0"/>
          </a:p>
          <a:p>
            <a:pPr lvl="1" indent="-293688"/>
            <a:r>
              <a:rPr lang="en-US" sz="2400" dirty="0"/>
              <a:t>Through your state agency</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43</a:t>
            </a:fld>
            <a:endParaRPr lang="en-US" dirty="0"/>
          </a:p>
        </p:txBody>
      </p:sp>
    </p:spTree>
    <p:extLst>
      <p:ext uri="{BB962C8B-B14F-4D97-AF65-F5344CB8AC3E}">
        <p14:creationId xmlns:p14="http://schemas.microsoft.com/office/powerpoint/2010/main" val="572426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Medicare Savings Programs?</a:t>
            </a:r>
            <a:endParaRPr lang="en-US" dirty="0"/>
          </a:p>
        </p:txBody>
      </p:sp>
      <p:sp>
        <p:nvSpPr>
          <p:cNvPr id="3" name="Content Placeholder 2"/>
          <p:cNvSpPr>
            <a:spLocks noGrp="1"/>
          </p:cNvSpPr>
          <p:nvPr>
            <p:ph idx="1"/>
          </p:nvPr>
        </p:nvSpPr>
        <p:spPr/>
        <p:txBody>
          <a:bodyPr/>
          <a:lstStyle/>
          <a:p>
            <a:pPr lvl="0"/>
            <a:r>
              <a:rPr lang="en-US" dirty="0" smtClean="0"/>
              <a:t>Help from Medicaid paying Medicare Part A and Part B costs</a:t>
            </a:r>
          </a:p>
          <a:p>
            <a:pPr lvl="1" indent="-293688"/>
            <a:r>
              <a:rPr lang="en-US" dirty="0" smtClean="0"/>
              <a:t>Pays Medicare premiums</a:t>
            </a:r>
          </a:p>
          <a:p>
            <a:pPr lvl="1" indent="-293688"/>
            <a:r>
              <a:rPr lang="en-US" dirty="0" smtClean="0"/>
              <a:t>May pay Medicare deductibles and coinsurance</a:t>
            </a:r>
          </a:p>
          <a:p>
            <a:pPr lvl="0"/>
            <a:r>
              <a:rPr lang="en-US" dirty="0" smtClean="0"/>
              <a:t>Programs often have higher income and resource guidelines than full Medicaid coverage</a:t>
            </a:r>
          </a:p>
          <a:p>
            <a:pPr lvl="1" indent="-293688"/>
            <a:r>
              <a:rPr lang="en-US" dirty="0" smtClean="0"/>
              <a:t>Income and resource amounts change each year</a:t>
            </a:r>
            <a:endParaRPr lang="en-US"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44</a:t>
            </a:fld>
            <a:endParaRPr lang="en-US" dirty="0"/>
          </a:p>
        </p:txBody>
      </p:sp>
    </p:spTree>
    <p:extLst>
      <p:ext uri="{BB962C8B-B14F-4D97-AF65-F5344CB8AC3E}">
        <p14:creationId xmlns:p14="http://schemas.microsoft.com/office/powerpoint/2010/main" val="1717153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Medicare Savings Programs in 2017</a:t>
            </a:r>
            <a:endParaRPr lang="en-US" dirty="0"/>
          </a:p>
        </p:txBody>
      </p:sp>
      <p:graphicFrame>
        <p:nvGraphicFramePr>
          <p:cNvPr id="7" name="Table 6" descr="If you are a Qualified Medicare Beneficiary (QMB) and your individual monthly income limit is $978 or your married couple monthly income limit is $1,313, 2013 Medicare Savings Programs help you pay your Part A and Part B premiums, and other cost-sharing (like deductibles, coinsurance, and copayments)&#10;&#10;If you are a Specified Low-Income Medicare Beneficiary (SLMB) and your individual monthly income limit is $1,169 or your married couple monthly income limit is $1,571, 2013 Medicare Savings Programs help you pay your Part B premiums only.&#10;&#10;If you are a Qualifying Individual (QI) and your individual monthly income limit is $1,313 or your married couple monthly income limit is $1,765, 2013 Medicare Savings Programs help you pay your Part B premiums only.&#10;&#10;In 2013, the resource limits for the QMB, SLMB and QI programs are $7,080 for a single person and $10,620 for a married person living with a spouse and  no other dependents. These resource limits are adjusted on January 1 of each year. Many states may figure your income and resources differently  when determining eligibility for these programs in their state. &#10;&#10;&#10;" title="Medicare Savings Programs 2013"/>
          <p:cNvGraphicFramePr>
            <a:graphicFrameLocks noGrp="1"/>
          </p:cNvGraphicFramePr>
          <p:nvPr>
            <p:extLst>
              <p:ext uri="{D42A27DB-BD31-4B8C-83A1-F6EECF244321}">
                <p14:modId xmlns:p14="http://schemas.microsoft.com/office/powerpoint/2010/main" val="3847561512"/>
              </p:ext>
            </p:extLst>
          </p:nvPr>
        </p:nvGraphicFramePr>
        <p:xfrm>
          <a:off x="166256" y="1097280"/>
          <a:ext cx="8778240" cy="4792462"/>
        </p:xfrm>
        <a:graphic>
          <a:graphicData uri="http://schemas.openxmlformats.org/drawingml/2006/table">
            <a:tbl>
              <a:tblPr firstRow="1" bandRow="1">
                <a:tableStyleId>{5C22544A-7EE6-4342-B048-85BDC9FD1C3A}</a:tableStyleId>
              </a:tblPr>
              <a:tblGrid>
                <a:gridCol w="2519063"/>
                <a:gridCol w="1785404"/>
                <a:gridCol w="1934188"/>
                <a:gridCol w="2539585"/>
              </a:tblGrid>
              <a:tr h="1366347">
                <a:tc>
                  <a:txBody>
                    <a:bodyPr/>
                    <a:lstStyle/>
                    <a:p>
                      <a:pPr algn="ctr"/>
                      <a:r>
                        <a:rPr lang="en-US" sz="2000" b="1" dirty="0" smtClean="0"/>
                        <a:t>Medicare Savings Program</a:t>
                      </a:r>
                      <a:endParaRPr lang="en-US" sz="2000" b="1" dirty="0"/>
                    </a:p>
                  </a:txBody>
                  <a:tcPr marL="61722" marR="61722" marT="34290" marB="34290" anchor="ctr"/>
                </a:tc>
                <a:tc>
                  <a:txBody>
                    <a:bodyPr/>
                    <a:lstStyle/>
                    <a:p>
                      <a:pPr algn="ctr"/>
                      <a:r>
                        <a:rPr lang="en-US" sz="2000" b="1" dirty="0" smtClean="0"/>
                        <a:t>Individual Monthly Income Limit</a:t>
                      </a:r>
                      <a:endParaRPr lang="en-US" sz="2000" b="1" dirty="0"/>
                    </a:p>
                  </a:txBody>
                  <a:tcPr marL="61722" marR="61722" marT="34290" marB="34290" anchor="ctr"/>
                </a:tc>
                <a:tc>
                  <a:txBody>
                    <a:bodyPr/>
                    <a:lstStyle/>
                    <a:p>
                      <a:pPr algn="ctr"/>
                      <a:r>
                        <a:rPr lang="en-US" sz="2000" b="1" dirty="0" smtClean="0"/>
                        <a:t>Married Couple Monthly Income Limit</a:t>
                      </a:r>
                      <a:endParaRPr lang="en-US" sz="2000" b="1" dirty="0"/>
                    </a:p>
                  </a:txBody>
                  <a:tcPr marL="61722" marR="61722" marT="34290" marB="34290" anchor="ctr"/>
                </a:tc>
                <a:tc>
                  <a:txBody>
                    <a:bodyPr/>
                    <a:lstStyle/>
                    <a:p>
                      <a:pPr algn="ctr"/>
                      <a:r>
                        <a:rPr lang="en-US" sz="2000" b="1" dirty="0" smtClean="0"/>
                        <a:t>Helps Pay Your</a:t>
                      </a:r>
                      <a:endParaRPr lang="en-US" sz="2000" b="1" dirty="0"/>
                    </a:p>
                  </a:txBody>
                  <a:tcPr marL="61722" marR="61722" marT="34290" marB="34290" anchor="ctr"/>
                </a:tc>
              </a:tr>
              <a:tr h="1862425">
                <a:tc>
                  <a:txBody>
                    <a:bodyPr/>
                    <a:lstStyle/>
                    <a:p>
                      <a:r>
                        <a:rPr lang="en-US" sz="2000" dirty="0" smtClean="0"/>
                        <a:t>Qualified Medicare Beneficiary</a:t>
                      </a:r>
                      <a:endParaRPr lang="en-US" sz="2000" dirty="0"/>
                    </a:p>
                  </a:txBody>
                  <a:tcPr marL="61722" marR="61722" marT="34290" marB="34290"/>
                </a:tc>
                <a:tc>
                  <a:txBody>
                    <a:bodyPr/>
                    <a:lstStyle/>
                    <a:p>
                      <a:pPr algn="ctr"/>
                      <a:r>
                        <a:rPr lang="en-US" sz="2000" dirty="0" smtClean="0"/>
                        <a:t>$1,025</a:t>
                      </a:r>
                      <a:endParaRPr lang="en-US" sz="2000" dirty="0"/>
                    </a:p>
                  </a:txBody>
                  <a:tcPr marL="61722" marR="61722" marT="34290" marB="34290"/>
                </a:tc>
                <a:tc>
                  <a:txBody>
                    <a:bodyPr/>
                    <a:lstStyle/>
                    <a:p>
                      <a:pPr algn="ctr"/>
                      <a:r>
                        <a:rPr lang="en-US" sz="2000" dirty="0" smtClean="0"/>
                        <a:t>$1,374</a:t>
                      </a:r>
                      <a:endParaRPr lang="en-US" sz="2000" dirty="0"/>
                    </a:p>
                  </a:txBody>
                  <a:tcPr marL="61722" marR="6172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Part A and</a:t>
                      </a:r>
                      <a:r>
                        <a:rPr lang="en-US" sz="2000" baseline="0" dirty="0" smtClean="0"/>
                        <a:t> Part </a:t>
                      </a:r>
                      <a:r>
                        <a:rPr lang="en-US" sz="2000" dirty="0" smtClean="0"/>
                        <a:t>B premiums, and other cost-sharing (like deductibles, coinsurance, and copayments)</a:t>
                      </a:r>
                      <a:endParaRPr lang="en-US" sz="2000" dirty="0"/>
                    </a:p>
                  </a:txBody>
                  <a:tcPr marL="61722" marR="61722" marT="34290" marB="34290"/>
                </a:tc>
              </a:tr>
              <a:tr h="973234">
                <a:tc>
                  <a:txBody>
                    <a:bodyPr/>
                    <a:lstStyle/>
                    <a:p>
                      <a:r>
                        <a:rPr lang="en-US" sz="2000" dirty="0" smtClean="0"/>
                        <a:t>Specified Low-Income Medicare Beneficiary</a:t>
                      </a:r>
                      <a:endParaRPr lang="en-US" sz="2000" dirty="0"/>
                    </a:p>
                  </a:txBody>
                  <a:tcPr marL="61722" marR="61722" marT="34290" marB="34290"/>
                </a:tc>
                <a:tc>
                  <a:txBody>
                    <a:bodyPr/>
                    <a:lstStyle/>
                    <a:p>
                      <a:pPr algn="ctr"/>
                      <a:r>
                        <a:rPr lang="en-US" sz="2000" dirty="0" smtClean="0"/>
                        <a:t>$1,226</a:t>
                      </a:r>
                      <a:endParaRPr lang="en-US" sz="2000" dirty="0"/>
                    </a:p>
                  </a:txBody>
                  <a:tcPr marL="61722" marR="61722" marT="34290" marB="34290"/>
                </a:tc>
                <a:tc>
                  <a:txBody>
                    <a:bodyPr/>
                    <a:lstStyle/>
                    <a:p>
                      <a:pPr algn="ctr"/>
                      <a:r>
                        <a:rPr lang="en-US" sz="2000" dirty="0" smtClean="0"/>
                        <a:t>$1,644</a:t>
                      </a:r>
                      <a:endParaRPr lang="en-US" sz="2000" dirty="0"/>
                    </a:p>
                  </a:txBody>
                  <a:tcPr marL="61722" marR="61722" marT="34290" marB="34290"/>
                </a:tc>
                <a:tc>
                  <a:txBody>
                    <a:bodyPr/>
                    <a:lstStyle/>
                    <a:p>
                      <a:r>
                        <a:rPr lang="en-US" sz="2000" dirty="0" smtClean="0"/>
                        <a:t>Part B premiums only</a:t>
                      </a:r>
                      <a:endParaRPr lang="en-US" sz="2000" dirty="0"/>
                    </a:p>
                  </a:txBody>
                  <a:tcPr marL="61722" marR="61722" marT="34290" marB="34290"/>
                </a:tc>
              </a:tr>
              <a:tr h="555501">
                <a:tc>
                  <a:txBody>
                    <a:bodyPr/>
                    <a:lstStyle/>
                    <a:p>
                      <a:r>
                        <a:rPr lang="en-US" sz="2000" spc="0" baseline="0" dirty="0" smtClean="0"/>
                        <a:t>Qualifying Individual</a:t>
                      </a:r>
                      <a:endParaRPr lang="en-US" sz="2000" spc="0" baseline="0" dirty="0"/>
                    </a:p>
                  </a:txBody>
                  <a:tcPr marL="61722" marR="61722" marT="34290" marB="34290"/>
                </a:tc>
                <a:tc>
                  <a:txBody>
                    <a:bodyPr/>
                    <a:lstStyle/>
                    <a:p>
                      <a:pPr algn="ctr"/>
                      <a:r>
                        <a:rPr lang="en-US" sz="2000" dirty="0" smtClean="0"/>
                        <a:t>$1,377</a:t>
                      </a:r>
                      <a:endParaRPr lang="en-US" sz="2000" dirty="0"/>
                    </a:p>
                  </a:txBody>
                  <a:tcPr marL="61722" marR="61722" marT="34290" marB="34290"/>
                </a:tc>
                <a:tc>
                  <a:txBody>
                    <a:bodyPr/>
                    <a:lstStyle/>
                    <a:p>
                      <a:pPr algn="ctr"/>
                      <a:r>
                        <a:rPr lang="en-US" sz="2000" dirty="0" smtClean="0"/>
                        <a:t>$1,847</a:t>
                      </a:r>
                      <a:endParaRPr lang="en-US" sz="2000" dirty="0"/>
                    </a:p>
                  </a:txBody>
                  <a:tcPr marL="61722" marR="61722" marT="34290" marB="34290"/>
                </a:tc>
                <a:tc>
                  <a:txBody>
                    <a:bodyPr/>
                    <a:lstStyle/>
                    <a:p>
                      <a:r>
                        <a:rPr lang="en-US" sz="2000" dirty="0" smtClean="0"/>
                        <a:t>Part B premiums only</a:t>
                      </a:r>
                      <a:endParaRPr lang="en-US" sz="2000" dirty="0"/>
                    </a:p>
                  </a:txBody>
                  <a:tcPr marL="61722" marR="61722" marT="34290" marB="34290"/>
                </a:tc>
              </a:tr>
            </a:tbl>
          </a:graphicData>
        </a:graphic>
      </p:graphicFrame>
      <p:sp>
        <p:nvSpPr>
          <p:cNvPr id="2" name="TextBox 1"/>
          <p:cNvSpPr txBox="1"/>
          <p:nvPr/>
        </p:nvSpPr>
        <p:spPr>
          <a:xfrm>
            <a:off x="650240" y="5874737"/>
            <a:ext cx="7669923" cy="461665"/>
          </a:xfrm>
          <a:prstGeom prst="rect">
            <a:avLst/>
          </a:prstGeom>
          <a:noFill/>
        </p:spPr>
        <p:txBody>
          <a:bodyPr wrap="square" rtlCol="0">
            <a:spAutoFit/>
          </a:bodyPr>
          <a:lstStyle/>
          <a:p>
            <a:r>
              <a:rPr lang="en-US" sz="2400" dirty="0"/>
              <a:t>Some states have different income </a:t>
            </a:r>
            <a:r>
              <a:rPr lang="en-US" sz="2400" dirty="0" smtClean="0"/>
              <a:t>and/or </a:t>
            </a:r>
            <a:r>
              <a:rPr lang="en-US" sz="2400" dirty="0"/>
              <a:t>asset guidelines. </a:t>
            </a:r>
          </a:p>
        </p:txBody>
      </p:sp>
      <p:sp>
        <p:nvSpPr>
          <p:cNvPr id="6" name="Date Placeholder 5"/>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45</a:t>
            </a:fld>
            <a:endParaRPr lang="en-US" dirty="0"/>
          </a:p>
        </p:txBody>
      </p:sp>
    </p:spTree>
    <p:extLst>
      <p:ext uri="{BB962C8B-B14F-4D97-AF65-F5344CB8AC3E}">
        <p14:creationId xmlns:p14="http://schemas.microsoft.com/office/powerpoint/2010/main" val="39997393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Qualified Disabled Working </a:t>
            </a:r>
            <a:br>
              <a:rPr lang="en-US" dirty="0" smtClean="0"/>
            </a:br>
            <a:r>
              <a:rPr lang="en-US" dirty="0" smtClean="0"/>
              <a:t>Individual (QDWI) Program</a:t>
            </a:r>
            <a:endParaRPr lang="en-US" dirty="0"/>
          </a:p>
        </p:txBody>
      </p:sp>
      <p:sp>
        <p:nvSpPr>
          <p:cNvPr id="3" name="Content Placeholder 2"/>
          <p:cNvSpPr>
            <a:spLocks noGrp="1"/>
          </p:cNvSpPr>
          <p:nvPr>
            <p:ph idx="1"/>
          </p:nvPr>
        </p:nvSpPr>
        <p:spPr>
          <a:xfrm>
            <a:off x="315884" y="1098104"/>
            <a:ext cx="8512232" cy="5036689"/>
          </a:xfrm>
        </p:spPr>
        <p:txBody>
          <a:bodyPr/>
          <a:lstStyle/>
          <a:p>
            <a:r>
              <a:rPr lang="en-US" sz="2400" dirty="0" smtClean="0"/>
              <a:t>The QDWI Program is another type of Medicare Savings Program </a:t>
            </a:r>
          </a:p>
          <a:p>
            <a:r>
              <a:rPr lang="en-US" sz="2400" dirty="0" smtClean="0"/>
              <a:t>Your state may pay Part A premiums if you’re disabled, under 65, and  </a:t>
            </a:r>
          </a:p>
          <a:p>
            <a:pPr lvl="1" indent="-293688"/>
            <a:r>
              <a:rPr lang="en-US" sz="2000" dirty="0" smtClean="0"/>
              <a:t>Part A is no longer free because you returned to work</a:t>
            </a:r>
          </a:p>
          <a:p>
            <a:pPr lvl="1" indent="-293688">
              <a:tabLst>
                <a:tab pos="2976563" algn="l"/>
              </a:tabLst>
            </a:pPr>
            <a:r>
              <a:rPr lang="en-US" sz="2000" dirty="0" smtClean="0"/>
              <a:t>You have limited monthly income not higher than 200% of the federal poverty level (FPL) (in 2017, $4,105 for individual and $5,499 for a couple) </a:t>
            </a:r>
          </a:p>
          <a:p>
            <a:pPr lvl="1" indent="-293688"/>
            <a:r>
              <a:rPr lang="en-US" sz="2000" dirty="0" smtClean="0"/>
              <a:t>Your resources are less than $4,000 for an individual, or $6,000 for a couple (in 2017) </a:t>
            </a:r>
          </a:p>
          <a:p>
            <a:pPr lvl="1" indent="-293688"/>
            <a:r>
              <a:rPr lang="en-US" sz="2000" dirty="0" smtClean="0"/>
              <a:t>Some states have different limits</a:t>
            </a:r>
          </a:p>
          <a:p>
            <a:pPr lvl="1" indent="-293688"/>
            <a:r>
              <a:rPr lang="en-US" sz="2000" dirty="0" smtClean="0"/>
              <a:t>You aren’t eligible for full Medicaid</a:t>
            </a:r>
          </a:p>
          <a:p>
            <a:r>
              <a:rPr lang="en-US" sz="2400" dirty="0" smtClean="0"/>
              <a:t>Contact your local, county, state social service agency or Medical Assistance office for more information</a:t>
            </a:r>
            <a:endParaRPr lang="en-US" sz="2400"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46</a:t>
            </a:fld>
            <a:endParaRPr lang="en-US" dirty="0"/>
          </a:p>
        </p:txBody>
      </p:sp>
    </p:spTree>
    <p:extLst>
      <p:ext uri="{BB962C8B-B14F-4D97-AF65-F5344CB8AC3E}">
        <p14:creationId xmlns:p14="http://schemas.microsoft.com/office/powerpoint/2010/main" val="3910496806"/>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p:txBody>
          <a:bodyPr/>
          <a:lstStyle/>
          <a:p>
            <a:r>
              <a:rPr lang="en-US" dirty="0" smtClean="0"/>
              <a:t>Applying for Medicare Savings Programs</a:t>
            </a:r>
          </a:p>
        </p:txBody>
      </p:sp>
      <p:sp>
        <p:nvSpPr>
          <p:cNvPr id="39941" name="Rectangle 5"/>
          <p:cNvSpPr>
            <a:spLocks noGrp="1" noChangeArrowheads="1"/>
          </p:cNvSpPr>
          <p:nvPr>
            <p:ph idx="1"/>
          </p:nvPr>
        </p:nvSpPr>
        <p:spPr/>
        <p:txBody>
          <a:bodyPr/>
          <a:lstStyle/>
          <a:p>
            <a:r>
              <a:rPr lang="en-US" dirty="0" smtClean="0"/>
              <a:t>If you might qualify for a Medicare Savings Program</a:t>
            </a:r>
          </a:p>
          <a:p>
            <a:pPr lvl="1" indent="-293688"/>
            <a:r>
              <a:rPr lang="en-US" dirty="0" smtClean="0"/>
              <a:t>Review your local guidelines</a:t>
            </a:r>
          </a:p>
          <a:p>
            <a:pPr lvl="1" indent="-293688"/>
            <a:r>
              <a:rPr lang="en-US" dirty="0" smtClean="0"/>
              <a:t>Contact local agencies for more information</a:t>
            </a:r>
          </a:p>
          <a:p>
            <a:pPr lvl="1" indent="-293688"/>
            <a:r>
              <a:rPr lang="en-US" dirty="0" smtClean="0"/>
              <a:t>Collect your personal documents</a:t>
            </a:r>
          </a:p>
          <a:p>
            <a:pPr lvl="1" indent="-293688"/>
            <a:r>
              <a:rPr lang="en-US" dirty="0" smtClean="0"/>
              <a:t>Complete an application with your state’s Medicaid program</a:t>
            </a:r>
          </a:p>
          <a:p>
            <a:pPr marL="1035050" lvl="1" indent="-276225">
              <a:buSzPct val="50000"/>
              <a:buFont typeface="Wingdings" panose="05000000000000000000" pitchFamily="2" charset="2"/>
              <a:buChar char="q"/>
            </a:pPr>
            <a:r>
              <a:rPr lang="en-US" dirty="0" smtClean="0"/>
              <a:t>It may be called the State Medical Assistance </a:t>
            </a:r>
            <a:r>
              <a:rPr lang="en-US" dirty="0"/>
              <a:t> </a:t>
            </a:r>
            <a:r>
              <a:rPr lang="en-US" dirty="0" smtClean="0"/>
              <a:t> office, or may have another name</a:t>
            </a:r>
            <a:endParaRPr lang="en-US" dirty="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47</a:t>
            </a:fld>
            <a:endParaRPr lang="en-US" dirty="0"/>
          </a:p>
        </p:txBody>
      </p:sp>
    </p:spTree>
    <p:extLst>
      <p:ext uri="{BB962C8B-B14F-4D97-AF65-F5344CB8AC3E}">
        <p14:creationId xmlns:p14="http://schemas.microsoft.com/office/powerpoint/2010/main" val="3237426870"/>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ChangeArrowheads="1"/>
          </p:cNvSpPr>
          <p:nvPr>
            <p:ph type="title"/>
          </p:nvPr>
        </p:nvSpPr>
        <p:spPr/>
        <p:txBody>
          <a:bodyPr/>
          <a:lstStyle/>
          <a:p>
            <a:r>
              <a:rPr lang="en-US" dirty="0" smtClean="0"/>
              <a:t>What’s Extra Help? </a:t>
            </a:r>
          </a:p>
        </p:txBody>
      </p:sp>
      <p:sp>
        <p:nvSpPr>
          <p:cNvPr id="80900" name="Rectangle 3"/>
          <p:cNvSpPr>
            <a:spLocks noGrp="1" noChangeArrowheads="1"/>
          </p:cNvSpPr>
          <p:nvPr>
            <p:ph idx="1"/>
          </p:nvPr>
        </p:nvSpPr>
        <p:spPr/>
        <p:txBody>
          <a:bodyPr/>
          <a:lstStyle/>
          <a:p>
            <a:r>
              <a:rPr lang="en-US" dirty="0" smtClean="0"/>
              <a:t>Help paying Part D prescription drug costs</a:t>
            </a:r>
          </a:p>
          <a:p>
            <a:r>
              <a:rPr lang="en-US" dirty="0" smtClean="0"/>
              <a:t>Social Security or your state makes a determination</a:t>
            </a:r>
          </a:p>
          <a:p>
            <a:r>
              <a:rPr lang="en-US" dirty="0" smtClean="0"/>
              <a:t>These groups automatically qualify</a:t>
            </a:r>
          </a:p>
          <a:p>
            <a:pPr lvl="1" indent="-293688"/>
            <a:r>
              <a:rPr lang="en-US" dirty="0" smtClean="0"/>
              <a:t>Medicare and full Medicaid</a:t>
            </a:r>
          </a:p>
          <a:p>
            <a:pPr lvl="1" indent="-293688"/>
            <a:r>
              <a:rPr lang="en-US" dirty="0" smtClean="0"/>
              <a:t>Supplemental Security Income only</a:t>
            </a:r>
          </a:p>
          <a:p>
            <a:pPr lvl="1" indent="-293688"/>
            <a:r>
              <a:rPr lang="en-US" dirty="0" smtClean="0"/>
              <a:t>Medicare Savings Programs</a:t>
            </a:r>
          </a:p>
          <a:p>
            <a:r>
              <a:rPr lang="en-US" dirty="0" smtClean="0"/>
              <a:t>All other people with Medicare must apply to get Extra Help </a:t>
            </a:r>
          </a:p>
          <a:p>
            <a:pPr lvl="1" indent="-293688"/>
            <a:r>
              <a:rPr lang="en-US" dirty="0" smtClean="0"/>
              <a:t>You can apply online, by phone, or by mail </a:t>
            </a:r>
          </a:p>
          <a:p>
            <a:endParaRPr lang="en-US" dirty="0" smtClean="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48</a:t>
            </a:fld>
            <a:endParaRPr lang="en-US" dirty="0"/>
          </a:p>
        </p:txBody>
      </p:sp>
    </p:spTree>
    <p:custDataLst>
      <p:tags r:id="rId1"/>
    </p:custDataLst>
    <p:extLst>
      <p:ext uri="{BB962C8B-B14F-4D97-AF65-F5344CB8AC3E}">
        <p14:creationId xmlns:p14="http://schemas.microsoft.com/office/powerpoint/2010/main" val="241475203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p:txBody>
          <a:bodyPr/>
          <a:lstStyle/>
          <a:p>
            <a:r>
              <a:rPr lang="en-US" dirty="0" smtClean="0"/>
              <a:t>Applying for Extra Help</a:t>
            </a:r>
          </a:p>
        </p:txBody>
      </p:sp>
      <p:sp>
        <p:nvSpPr>
          <p:cNvPr id="39941" name="Rectangle 5"/>
          <p:cNvSpPr>
            <a:spLocks noGrp="1" noChangeArrowheads="1"/>
          </p:cNvSpPr>
          <p:nvPr>
            <p:ph idx="1"/>
          </p:nvPr>
        </p:nvSpPr>
        <p:spPr/>
        <p:txBody>
          <a:bodyPr/>
          <a:lstStyle/>
          <a:p>
            <a:r>
              <a:rPr lang="en-US" dirty="0" smtClean="0"/>
              <a:t>Apply if you might qualify</a:t>
            </a:r>
          </a:p>
          <a:p>
            <a:pPr lvl="1" indent="-293688"/>
            <a:r>
              <a:rPr lang="en-US" dirty="0" smtClean="0"/>
              <a:t>Collect your personal documents</a:t>
            </a:r>
          </a:p>
          <a:p>
            <a:pPr lvl="1" indent="-293688"/>
            <a:r>
              <a:rPr lang="en-US" dirty="0" smtClean="0"/>
              <a:t>Contact these local agencies for more information</a:t>
            </a:r>
          </a:p>
          <a:p>
            <a:pPr lvl="2"/>
            <a:r>
              <a:rPr lang="en-US" dirty="0" smtClean="0"/>
              <a:t>Social Security</a:t>
            </a:r>
          </a:p>
          <a:p>
            <a:pPr lvl="2"/>
            <a:r>
              <a:rPr lang="en-US" dirty="0" smtClean="0"/>
              <a:t>State Medical Assistance (Medicaid) office</a:t>
            </a:r>
          </a:p>
          <a:p>
            <a:pPr marL="974725" lvl="1" indent="-288925">
              <a:buSzPct val="50000"/>
              <a:buFont typeface="Wingdings" panose="05000000000000000000" pitchFamily="2" charset="2"/>
              <a:buChar char="q"/>
            </a:pPr>
            <a:r>
              <a:rPr lang="en-US" dirty="0" smtClean="0"/>
              <a:t>Local State Health Insurance Assistance Program (SHIP) office</a:t>
            </a:r>
          </a:p>
          <a:p>
            <a:pPr lvl="1" indent="-293688"/>
            <a:r>
              <a:rPr lang="en-US" dirty="0" smtClean="0"/>
              <a:t>Complete your application</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49</a:t>
            </a:fld>
            <a:endParaRPr lang="en-US" dirty="0"/>
          </a:p>
        </p:txBody>
      </p:sp>
    </p:spTree>
    <p:extLst>
      <p:ext uri="{BB962C8B-B14F-4D97-AF65-F5344CB8AC3E}">
        <p14:creationId xmlns:p14="http://schemas.microsoft.com/office/powerpoint/2010/main" val="160339129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smtClean="0"/>
              <a:t>Background</a:t>
            </a:r>
          </a:p>
        </p:txBody>
      </p:sp>
      <p:sp>
        <p:nvSpPr>
          <p:cNvPr id="425987" name="Rectangle 3"/>
          <p:cNvSpPr>
            <a:spLocks noGrp="1" noChangeArrowheads="1"/>
          </p:cNvSpPr>
          <p:nvPr>
            <p:ph idx="1"/>
          </p:nvPr>
        </p:nvSpPr>
        <p:spPr>
          <a:xfrm>
            <a:off x="628650" y="1171074"/>
            <a:ext cx="8070182" cy="5005889"/>
          </a:xfrm>
        </p:spPr>
        <p:txBody>
          <a:bodyPr/>
          <a:lstStyle/>
          <a:p>
            <a:r>
              <a:rPr lang="en-US" dirty="0" smtClean="0"/>
              <a:t>People with disabilities </a:t>
            </a:r>
          </a:p>
          <a:p>
            <a:pPr lvl="1" indent="-293688"/>
            <a:r>
              <a:rPr lang="en-US" dirty="0" smtClean="0"/>
              <a:t>The fastest-growing Medicare population group</a:t>
            </a:r>
          </a:p>
          <a:p>
            <a:pPr lvl="2"/>
            <a:r>
              <a:rPr lang="en-US" dirty="0" smtClean="0"/>
              <a:t>About 16% of people with Medicare </a:t>
            </a:r>
          </a:p>
          <a:p>
            <a:pPr lvl="1" indent="-293688"/>
            <a:r>
              <a:rPr lang="en-US" dirty="0" smtClean="0"/>
              <a:t>About </a:t>
            </a:r>
            <a:r>
              <a:rPr lang="en-US" dirty="0"/>
              <a:t>9 million have Part A and/or Part B</a:t>
            </a:r>
          </a:p>
          <a:p>
            <a:pPr lvl="1" indent="-293688"/>
            <a:r>
              <a:rPr lang="en-US" dirty="0"/>
              <a:t>Are often uninsured before qualifying for Medicare</a:t>
            </a:r>
          </a:p>
          <a:p>
            <a:pPr lvl="1" indent="-293688"/>
            <a:r>
              <a:rPr lang="en-US" dirty="0"/>
              <a:t>May qualify for both Medicare and Medicaid</a:t>
            </a:r>
          </a:p>
          <a:p>
            <a:endParaRPr lang="en-US" dirty="0" smtClean="0"/>
          </a:p>
          <a:p>
            <a:endParaRPr lang="en-US" dirty="0" smtClean="0"/>
          </a:p>
        </p:txBody>
      </p:sp>
      <p:sp>
        <p:nvSpPr>
          <p:cNvPr id="7" name="TextBox 6"/>
          <p:cNvSpPr txBox="1"/>
          <p:nvPr/>
        </p:nvSpPr>
        <p:spPr>
          <a:xfrm>
            <a:off x="1143000" y="5209565"/>
            <a:ext cx="7086600" cy="830997"/>
          </a:xfrm>
          <a:prstGeom prst="rect">
            <a:avLst/>
          </a:prstGeom>
          <a:solidFill>
            <a:srgbClr val="9BC0F1"/>
          </a:solidFill>
        </p:spPr>
        <p:txBody>
          <a:bodyPr wrap="square" rtlCol="0" anchor="ctr">
            <a:spAutoFit/>
          </a:bodyPr>
          <a:lstStyle/>
          <a:p>
            <a:pPr algn="ctr"/>
            <a:r>
              <a:rPr lang="en-US" sz="2400" dirty="0"/>
              <a:t>A 20-year-old worker has a </a:t>
            </a:r>
            <a:r>
              <a:rPr lang="en-US" sz="2400" dirty="0" smtClean="0"/>
              <a:t>1-in-4 </a:t>
            </a:r>
            <a:r>
              <a:rPr lang="en-US" sz="2400" dirty="0"/>
              <a:t>chance of becoming </a:t>
            </a:r>
            <a:br>
              <a:rPr lang="en-US" sz="2400" dirty="0"/>
            </a:br>
            <a:r>
              <a:rPr lang="en-US" sz="2400" dirty="0"/>
              <a:t>disabled before reaching retirement age.</a:t>
            </a:r>
            <a:endParaRPr lang="en-US" sz="1400" dirty="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5</a:t>
            </a:fld>
            <a:endParaRPr lang="en-US"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Your Knowledge―Question </a:t>
            </a:r>
            <a:r>
              <a:rPr lang="en-US" dirty="0" smtClean="0"/>
              <a:t>4</a:t>
            </a:r>
            <a:endParaRPr lang="en-US" dirty="0"/>
          </a:p>
        </p:txBody>
      </p:sp>
      <p:sp>
        <p:nvSpPr>
          <p:cNvPr id="3" name="Content Placeholder 2"/>
          <p:cNvSpPr>
            <a:spLocks noGrp="1"/>
          </p:cNvSpPr>
          <p:nvPr>
            <p:ph sz="half" idx="1"/>
          </p:nvPr>
        </p:nvSpPr>
        <p:spPr>
          <a:xfrm>
            <a:off x="281178" y="1116247"/>
            <a:ext cx="3886200" cy="2047577"/>
          </a:xfrm>
        </p:spPr>
        <p:txBody>
          <a:bodyPr/>
          <a:lstStyle/>
          <a:p>
            <a:pPr marL="0" indent="0">
              <a:buNone/>
              <a:defRPr/>
            </a:pPr>
            <a:r>
              <a:rPr lang="en-US" dirty="0" smtClean="0">
                <a:solidFill>
                  <a:prstClr val="black"/>
                </a:solidFill>
                <a:cs typeface="Arial" charset="0"/>
              </a:rPr>
              <a:t>Medicare Savings Programs _______.</a:t>
            </a:r>
            <a:endParaRPr lang="en-US" dirty="0">
              <a:solidFill>
                <a:prstClr val="black"/>
              </a:solidFill>
              <a:cs typeface="Arial" charset="0"/>
            </a:endParaRPr>
          </a:p>
        </p:txBody>
      </p:sp>
      <p:sp>
        <p:nvSpPr>
          <p:cNvPr id="4" name="Content Placeholder 3"/>
          <p:cNvSpPr>
            <a:spLocks noGrp="1"/>
          </p:cNvSpPr>
          <p:nvPr>
            <p:ph sz="half" idx="2"/>
          </p:nvPr>
        </p:nvSpPr>
        <p:spPr>
          <a:xfrm>
            <a:off x="281177" y="2140035"/>
            <a:ext cx="4719447" cy="4296197"/>
          </a:xfrm>
        </p:spPr>
        <p:txBody>
          <a:bodyPr/>
          <a:lstStyle/>
          <a:p>
            <a:pPr marL="533400" indent="-533400">
              <a:buFont typeface="+mj-lt"/>
              <a:buAutoNum type="alphaLcPeriod"/>
              <a:defRPr/>
            </a:pPr>
            <a:r>
              <a:rPr lang="en-US" dirty="0" smtClean="0">
                <a:solidFill>
                  <a:prstClr val="black"/>
                </a:solidFill>
              </a:rPr>
              <a:t>Help people with limited income</a:t>
            </a:r>
            <a:endParaRPr lang="en-US" dirty="0">
              <a:solidFill>
                <a:prstClr val="black"/>
              </a:solidFill>
            </a:endParaRPr>
          </a:p>
          <a:p>
            <a:pPr marL="533400" indent="-533400">
              <a:buFont typeface="+mj-lt"/>
              <a:buAutoNum type="alphaLcPeriod"/>
              <a:defRPr/>
            </a:pPr>
            <a:r>
              <a:rPr lang="en-US" dirty="0" smtClean="0">
                <a:solidFill>
                  <a:prstClr val="black"/>
                </a:solidFill>
              </a:rPr>
              <a:t>Help pay for Medicare premiums and out-of-pocket expenses</a:t>
            </a:r>
          </a:p>
          <a:p>
            <a:pPr marL="533400" indent="-533400">
              <a:buFont typeface="+mj-lt"/>
              <a:buAutoNum type="alphaLcPeriod"/>
              <a:defRPr/>
            </a:pPr>
            <a:r>
              <a:rPr lang="en-US" dirty="0" smtClean="0">
                <a:solidFill>
                  <a:prstClr val="black"/>
                </a:solidFill>
              </a:rPr>
              <a:t>Amounts change can every year</a:t>
            </a:r>
          </a:p>
          <a:p>
            <a:pPr marL="533400" indent="-533400">
              <a:buFont typeface="+mj-lt"/>
              <a:buAutoNum type="alphaLcPeriod"/>
              <a:defRPr/>
            </a:pPr>
            <a:r>
              <a:rPr lang="en-US" dirty="0" smtClean="0">
                <a:solidFill>
                  <a:prstClr val="black"/>
                </a:solidFill>
              </a:rPr>
              <a:t>All of the above</a:t>
            </a:r>
            <a:endParaRPr lang="en-US" dirty="0">
              <a:solidFill>
                <a:prstClr val="black"/>
              </a:solidFill>
            </a:endParaRPr>
          </a:p>
        </p:txBody>
      </p:sp>
      <p:sp>
        <p:nvSpPr>
          <p:cNvPr id="8" name="Rounded Rectangle 7" descr="Red box answer selection"/>
          <p:cNvSpPr/>
          <p:nvPr/>
        </p:nvSpPr>
        <p:spPr>
          <a:xfrm>
            <a:off x="281178" y="5870447"/>
            <a:ext cx="3284982" cy="565785"/>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5" name="Date Placeholder 4"/>
          <p:cNvSpPr>
            <a:spLocks noGrp="1"/>
          </p:cNvSpPr>
          <p:nvPr>
            <p:ph type="dt" sz="half" idx="13"/>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50</a:t>
            </a:fld>
            <a:endParaRPr lang="en-US" dirty="0"/>
          </a:p>
        </p:txBody>
      </p:sp>
    </p:spTree>
    <p:extLst>
      <p:ext uri="{BB962C8B-B14F-4D97-AF65-F5344CB8AC3E}">
        <p14:creationId xmlns:p14="http://schemas.microsoft.com/office/powerpoint/2010/main" val="323718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8059" y="17671"/>
            <a:ext cx="8976731" cy="928814"/>
          </a:xfrm>
        </p:spPr>
        <p:txBody>
          <a:bodyPr>
            <a:normAutofit fontScale="90000"/>
          </a:bodyPr>
          <a:lstStyle/>
          <a:p>
            <a:r>
              <a:rPr lang="en-US" dirty="0" smtClean="0"/>
              <a:t>Medicare and Other Programs for People With Disabilities Resources Guide</a:t>
            </a:r>
            <a:endParaRPr lang="en-US" dirty="0"/>
          </a:p>
        </p:txBody>
      </p:sp>
      <p:graphicFrame>
        <p:nvGraphicFramePr>
          <p:cNvPr id="8" name="Table 7" descr="Table with useful web resource links and links to Medicare products."/>
          <p:cNvGraphicFramePr>
            <a:graphicFrameLocks noGrp="1"/>
          </p:cNvGraphicFramePr>
          <p:nvPr>
            <p:extLst>
              <p:ext uri="{D42A27DB-BD31-4B8C-83A1-F6EECF244321}">
                <p14:modId xmlns:p14="http://schemas.microsoft.com/office/powerpoint/2010/main" val="840414551"/>
              </p:ext>
            </p:extLst>
          </p:nvPr>
        </p:nvGraphicFramePr>
        <p:xfrm>
          <a:off x="274320" y="1076960"/>
          <a:ext cx="8580120" cy="4895570"/>
        </p:xfrm>
        <a:graphic>
          <a:graphicData uri="http://schemas.openxmlformats.org/drawingml/2006/table">
            <a:tbl>
              <a:tblPr firstRow="1" bandRow="1">
                <a:tableStyleId>{5C22544A-7EE6-4342-B048-85BDC9FD1C3A}</a:tableStyleId>
              </a:tblPr>
              <a:tblGrid>
                <a:gridCol w="4551195"/>
                <a:gridCol w="4028925"/>
              </a:tblGrid>
              <a:tr h="506626">
                <a:tc>
                  <a:txBody>
                    <a:bodyPr/>
                    <a:lstStyle/>
                    <a:p>
                      <a:pPr marL="0" marR="0" algn="r">
                        <a:lnSpc>
                          <a:spcPct val="100000"/>
                        </a:lnSpc>
                        <a:spcBef>
                          <a:spcPts val="600"/>
                        </a:spcBef>
                        <a:spcAft>
                          <a:spcPts val="0"/>
                        </a:spcAft>
                      </a:pPr>
                      <a:r>
                        <a:rPr lang="en-US" sz="2200" dirty="0">
                          <a:effectLst/>
                        </a:rPr>
                        <a:t>Resources</a:t>
                      </a:r>
                      <a:endParaRPr lang="en-US" sz="2200" dirty="0">
                        <a:effectLst/>
                        <a:latin typeface="Calibri"/>
                        <a:ea typeface="Calibri"/>
                        <a:cs typeface="Times New Roman"/>
                      </a:endParaRPr>
                    </a:p>
                  </a:txBody>
                  <a:tcPr marL="54873" marR="54873" marT="30392" marB="30392">
                    <a:lnR w="12700" cap="flat" cmpd="sng" algn="ctr">
                      <a:solidFill>
                        <a:schemeClr val="accent1"/>
                      </a:solidFill>
                      <a:prstDash val="solid"/>
                      <a:round/>
                      <a:headEnd type="none" w="med" len="med"/>
                      <a:tailEnd type="none" w="med" len="med"/>
                    </a:lnR>
                  </a:tcPr>
                </a:tc>
                <a:tc>
                  <a:txBody>
                    <a:bodyPr/>
                    <a:lstStyle/>
                    <a:p>
                      <a:pPr marL="0" marR="0" algn="ctr">
                        <a:lnSpc>
                          <a:spcPct val="100000"/>
                        </a:lnSpc>
                        <a:spcBef>
                          <a:spcPts val="600"/>
                        </a:spcBef>
                        <a:spcAft>
                          <a:spcPts val="0"/>
                        </a:spcAft>
                      </a:pPr>
                      <a:endParaRPr lang="en-US" sz="2200" baseline="0" dirty="0">
                        <a:solidFill>
                          <a:srgbClr val="4F81BD"/>
                        </a:solidFill>
                        <a:effectLst/>
                        <a:latin typeface="Calibri"/>
                        <a:ea typeface="Calibri"/>
                        <a:cs typeface="Times New Roman"/>
                      </a:endParaRPr>
                    </a:p>
                  </a:txBody>
                  <a:tcPr marL="54873" marR="54873" marT="30392" marB="30392">
                    <a:lnL w="12700" cap="flat" cmpd="sng" algn="ctr">
                      <a:solidFill>
                        <a:schemeClr val="accent1"/>
                      </a:solidFill>
                      <a:prstDash val="solid"/>
                      <a:round/>
                      <a:headEnd type="none" w="med" len="med"/>
                      <a:tailEnd type="none" w="med" len="med"/>
                    </a:lnL>
                    <a:solidFill>
                      <a:schemeClr val="accent1"/>
                    </a:solidFill>
                  </a:tcPr>
                </a:tc>
              </a:tr>
              <a:tr h="4000658">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Centers for Medicare &amp; Medicaid Services</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Call 1-800-633-4227. TTY: 1-877-486-2048.</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3"/>
                        </a:rPr>
                        <a:t>Medicare.gov</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4"/>
                        </a:rPr>
                        <a:t>CMS.gov</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Social Security </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Call 1-800-772-1213. TTY: 1-800-325-0778</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sng" strike="noStrike" kern="1200" cap="none" spc="0" normalizeH="0" baseline="0" noProof="0" dirty="0" smtClean="0">
                          <a:ln>
                            <a:noFill/>
                          </a:ln>
                          <a:solidFill>
                            <a:prstClr val="black"/>
                          </a:solidFill>
                          <a:effectLst/>
                          <a:uLnTx/>
                          <a:uFillTx/>
                          <a:latin typeface="+mn-lt"/>
                          <a:ea typeface="+mn-ea"/>
                          <a:cs typeface="+mn-cs"/>
                          <a:hlinkClick r:id="rId5"/>
                        </a:rPr>
                        <a:t>socialsecurity.gov</a:t>
                      </a:r>
                      <a:endParaRPr kumimoji="0" lang="en-US" sz="1800" b="0" i="0" u="sng"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Railroad Retirement Board</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Call 1-877-772-5772. TTY: 1-312-751-4701</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6"/>
                        </a:rPr>
                        <a:t>rrb.gov</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U. S. Department of Labor</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800" u="sng"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7"/>
                        </a:rPr>
                        <a:t>dol.gov/odep/topics/disability.htm</a:t>
                      </a:r>
                      <a:endParaRPr lang="en-US" sz="11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873" marR="54873" marT="30392" marB="30392"/>
                </a:tc>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Health Insurance Marketplace</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Call 1-800-318-2596. </a:t>
                      </a:r>
                      <a:br>
                        <a:rPr kumimoji="0" lang="en-US" sz="1800" b="0" i="0" u="none" strike="noStrike" kern="1200" cap="none" spc="0" normalizeH="0" baseline="0" noProof="0" dirty="0" smtClean="0">
                          <a:ln>
                            <a:noFill/>
                          </a:ln>
                          <a:solidFill>
                            <a:prstClr val="black"/>
                          </a:solidFill>
                          <a:effectLst/>
                          <a:uLnTx/>
                          <a:uFillTx/>
                          <a:latin typeface="+mn-lt"/>
                          <a:ea typeface="+mn-ea"/>
                          <a:cs typeface="+mn-cs"/>
                        </a:rPr>
                      </a:br>
                      <a:r>
                        <a:rPr kumimoji="0" lang="en-US" sz="1800" b="0" i="0" u="none" strike="noStrike" kern="1200" cap="none" spc="0" normalizeH="0" baseline="0" noProof="0" dirty="0" smtClean="0">
                          <a:ln>
                            <a:noFill/>
                          </a:ln>
                          <a:solidFill>
                            <a:prstClr val="black"/>
                          </a:solidFill>
                          <a:effectLst/>
                          <a:uLnTx/>
                          <a:uFillTx/>
                          <a:latin typeface="+mn-lt"/>
                          <a:ea typeface="+mn-ea"/>
                          <a:cs typeface="+mn-cs"/>
                        </a:rPr>
                        <a:t>TTY: 1-855-889-4325</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8"/>
                        </a:rPr>
                        <a:t>HealthCare.gov</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sng" strike="noStrike" kern="1200" cap="none" spc="0" normalizeH="0" baseline="0" noProof="0" dirty="0" smtClean="0">
                          <a:ln>
                            <a:noFill/>
                          </a:ln>
                          <a:solidFill>
                            <a:prstClr val="black"/>
                          </a:solidFill>
                          <a:effectLst/>
                          <a:uLnTx/>
                          <a:uFillTx/>
                          <a:latin typeface="+mn-lt"/>
                          <a:ea typeface="+mn-ea"/>
                          <a:cs typeface="+mn-cs"/>
                          <a:hlinkClick r:id="rId9"/>
                        </a:rPr>
                        <a:t>Marketplace.cms.gov</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State Health Insurance Assistance Programs (SHIPs)</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1800" b="1"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1800" b="1" i="0" u="none" strike="noStrike" kern="1200" cap="none" spc="0" normalizeH="0" baseline="0" noProof="0" dirty="0" smtClean="0">
                        <a:ln>
                          <a:noFill/>
                        </a:ln>
                        <a:solidFill>
                          <a:prstClr val="black"/>
                        </a:solidFill>
                        <a:effectLst/>
                        <a:uLnTx/>
                        <a:uFillTx/>
                        <a:latin typeface="+mn-lt"/>
                        <a:ea typeface="+mn-ea"/>
                        <a:cs typeface="+mn-cs"/>
                      </a:endParaRP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sng" strike="noStrike" kern="1200" cap="none" spc="0" normalizeH="0" baseline="0" noProof="0" dirty="0" smtClean="0">
                          <a:ln>
                            <a:noFill/>
                          </a:ln>
                          <a:solidFill>
                            <a:prstClr val="black"/>
                          </a:solidFill>
                          <a:effectLst/>
                          <a:uLnTx/>
                          <a:uFillTx/>
                          <a:latin typeface="+mn-lt"/>
                          <a:ea typeface="+mn-ea"/>
                          <a:cs typeface="+mn-cs"/>
                          <a:hlinkClick r:id="rId10"/>
                        </a:rPr>
                        <a:t>shiptacenter.org</a:t>
                      </a:r>
                      <a:endParaRPr kumimoji="0" lang="en-US" sz="1800" b="0" i="0" u="sng"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SSA Red Book</a:t>
                      </a:r>
                    </a:p>
                    <a:p>
                      <a:pPr marL="177800" marR="0" lvl="0" indent="-1778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11" tooltip="https://www.ssa.gov/redbook/"/>
                        </a:rPr>
                        <a:t>ssa.gov\redbook</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1800" b="0" i="0" u="none" strike="noStrike" kern="1200" cap="none" spc="0" normalizeH="0" baseline="0" dirty="0">
                        <a:ln>
                          <a:noFill/>
                        </a:ln>
                        <a:solidFill>
                          <a:prstClr val="black"/>
                        </a:solidFill>
                        <a:effectLst/>
                        <a:uLnTx/>
                        <a:uFillTx/>
                        <a:latin typeface="+mn-lt"/>
                        <a:ea typeface="+mn-ea"/>
                        <a:cs typeface="+mn-cs"/>
                      </a:endParaRPr>
                    </a:p>
                  </a:txBody>
                  <a:tcPr marL="54873" marR="54873" marT="30392" marB="30392"/>
                </a:tc>
              </a:tr>
            </a:tbl>
          </a:graphicData>
        </a:graphic>
      </p:graphicFrame>
      <p:pic>
        <p:nvPicPr>
          <p:cNvPr id="10" name="Picture 9" descr="State Health Insurance Assistance Programs logo&#10;" title="Resources Guide"/>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934628" y="3875265"/>
            <a:ext cx="1655672" cy="640080"/>
          </a:xfrm>
          <a:prstGeom prst="rect">
            <a:avLst/>
          </a:prstGeom>
        </p:spPr>
      </p:pic>
      <p:sp>
        <p:nvSpPr>
          <p:cNvPr id="2" name="Date Placeholder 1"/>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51</a:t>
            </a:fld>
            <a:endParaRPr lang="en-US" dirty="0"/>
          </a:p>
        </p:txBody>
      </p:sp>
    </p:spTree>
    <p:extLst>
      <p:ext uri="{BB962C8B-B14F-4D97-AF65-F5344CB8AC3E}">
        <p14:creationId xmlns:p14="http://schemas.microsoft.com/office/powerpoint/2010/main" val="1364787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 y="17671"/>
            <a:ext cx="8915400" cy="928814"/>
          </a:xfrm>
        </p:spPr>
        <p:txBody>
          <a:bodyPr>
            <a:normAutofit fontScale="90000"/>
          </a:bodyPr>
          <a:lstStyle/>
          <a:p>
            <a:r>
              <a:rPr lang="en-US" dirty="0"/>
              <a:t>Medicare and Other Programs for People With Disabilities </a:t>
            </a:r>
            <a:r>
              <a:rPr lang="en-US" dirty="0" smtClean="0"/>
              <a:t>Resources Guide (continued)</a:t>
            </a:r>
            <a:endParaRPr lang="en-US" dirty="0"/>
          </a:p>
        </p:txBody>
      </p:sp>
      <p:graphicFrame>
        <p:nvGraphicFramePr>
          <p:cNvPr id="4" name="Table 3" descr="Table with useful web resource links and links to Medicare products."/>
          <p:cNvGraphicFramePr>
            <a:graphicFrameLocks noGrp="1"/>
          </p:cNvGraphicFramePr>
          <p:nvPr>
            <p:extLst>
              <p:ext uri="{D42A27DB-BD31-4B8C-83A1-F6EECF244321}">
                <p14:modId xmlns:p14="http://schemas.microsoft.com/office/powerpoint/2010/main" val="1696551292"/>
              </p:ext>
            </p:extLst>
          </p:nvPr>
        </p:nvGraphicFramePr>
        <p:xfrm>
          <a:off x="1170940" y="1544320"/>
          <a:ext cx="6921500" cy="4507284"/>
        </p:xfrm>
        <a:graphic>
          <a:graphicData uri="http://schemas.openxmlformats.org/drawingml/2006/table">
            <a:tbl>
              <a:tblPr firstRow="1" bandRow="1">
                <a:tableStyleId>{5C22544A-7EE6-4342-B048-85BDC9FD1C3A}</a:tableStyleId>
              </a:tblPr>
              <a:tblGrid>
                <a:gridCol w="6921500"/>
              </a:tblGrid>
              <a:tr h="506626">
                <a:tc>
                  <a:txBody>
                    <a:bodyPr/>
                    <a:lstStyle/>
                    <a:p>
                      <a:pPr marL="0" marR="0" algn="ctr">
                        <a:lnSpc>
                          <a:spcPct val="100000"/>
                        </a:lnSpc>
                        <a:spcBef>
                          <a:spcPts val="600"/>
                        </a:spcBef>
                        <a:spcAft>
                          <a:spcPts val="0"/>
                        </a:spcAft>
                      </a:pPr>
                      <a:r>
                        <a:rPr lang="en-US" sz="2200" dirty="0">
                          <a:effectLst/>
                        </a:rPr>
                        <a:t>Medicare Products</a:t>
                      </a:r>
                      <a:endParaRPr lang="en-US" sz="2200" dirty="0">
                        <a:effectLst/>
                        <a:latin typeface="Calibri"/>
                        <a:ea typeface="Calibri"/>
                        <a:cs typeface="Times New Roman"/>
                      </a:endParaRPr>
                    </a:p>
                  </a:txBody>
                  <a:tcPr marL="54873" marR="54873" marT="30392" marB="30392"/>
                </a:tc>
              </a:tr>
              <a:tr h="4000658">
                <a:tc>
                  <a:txBody>
                    <a:bodyPr/>
                    <a:lstStyle/>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“Medicare &amp; You” Handbook </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(CMS Product No. 10050) </a:t>
                      </a:r>
                    </a:p>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“Your Medicare Benefits” </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(CMS Product No. 10116) </a:t>
                      </a:r>
                    </a:p>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“4 Programs that Can Help You Pay for Your Medical Expenses </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(CMS Publication No. 11445)</a:t>
                      </a:r>
                      <a:endParaRPr kumimoji="0" lang="en-US" sz="1800" b="1" i="0"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mj-lt"/>
                        <a:buAutoNum type="arabicPeriod"/>
                        <a:tabLst/>
                        <a:defRPr/>
                      </a:pP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Tx/>
                        <a:buSzTx/>
                        <a:buFont typeface="+mj-lt"/>
                        <a:buNone/>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To access these products:</a:t>
                      </a:r>
                    </a:p>
                    <a:p>
                      <a:pPr marL="228600" marR="0" indent="-228600">
                        <a:spcBef>
                          <a:spcPts val="0"/>
                        </a:spcBef>
                        <a:spcAft>
                          <a:spcPts val="0"/>
                        </a:spcAft>
                        <a:buFont typeface="Arial" panose="020B0604020202020204" pitchFamily="34" charset="0"/>
                        <a:buChar cha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View and order single copies at </a:t>
                      </a:r>
                      <a:r>
                        <a:rPr lang="en-US" sz="1800"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Medicare.gov/Publications</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Order multiple copies (partners only) at </a:t>
                      </a:r>
                      <a:r>
                        <a:rPr kumimoji="0" lang="en-US" sz="1800" b="0" i="0" u="sng" strike="noStrike" kern="1200" cap="none" spc="0" normalizeH="0" baseline="0" noProof="0" dirty="0" smtClean="0">
                          <a:ln>
                            <a:noFill/>
                          </a:ln>
                          <a:solidFill>
                            <a:prstClr val="black"/>
                          </a:solidFill>
                          <a:effectLst/>
                          <a:uLnTx/>
                          <a:uFillTx/>
                          <a:latin typeface="+mn-lt"/>
                          <a:ea typeface="+mn-ea"/>
                          <a:cs typeface="+mn-cs"/>
                          <a:hlinkClick r:id="rId4"/>
                        </a:rPr>
                        <a:t>productordering.cms.hhs.gov</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a:t>
                      </a:r>
                      <a:r>
                        <a:rPr kumimoji="0" lang="en-US" sz="1800" b="0" i="1" u="none" strike="noStrike" kern="1200" cap="none" spc="0" normalizeH="0" baseline="0" noProof="0" dirty="0" smtClean="0">
                          <a:ln>
                            <a:noFill/>
                          </a:ln>
                          <a:solidFill>
                            <a:prstClr val="black"/>
                          </a:solidFill>
                          <a:effectLst/>
                          <a:uLnTx/>
                          <a:uFillTx/>
                          <a:latin typeface="+mn-lt"/>
                          <a:ea typeface="+mn-ea"/>
                          <a:cs typeface="+mn-cs"/>
                        </a:rPr>
                        <a:t>You must register your organization.</a:t>
                      </a:r>
                      <a:endParaRPr kumimoji="0" lang="en-US" sz="1800" b="0" i="1" u="none" strike="noStrike" kern="1200" cap="none" spc="0" normalizeH="0" baseline="0" noProof="0" dirty="0">
                        <a:ln>
                          <a:noFill/>
                        </a:ln>
                        <a:solidFill>
                          <a:prstClr val="black"/>
                        </a:solidFill>
                        <a:effectLst/>
                        <a:uLnTx/>
                        <a:uFillTx/>
                        <a:latin typeface="+mn-lt"/>
                        <a:ea typeface="+mn-ea"/>
                        <a:cs typeface="+mn-cs"/>
                      </a:endParaRPr>
                    </a:p>
                  </a:txBody>
                  <a:tcPr marL="54873" marR="54873" marT="30392" marB="30392"/>
                </a:tc>
              </a:tr>
            </a:tbl>
          </a:graphicData>
        </a:graphic>
      </p:graphicFrame>
      <p:sp>
        <p:nvSpPr>
          <p:cNvPr id="3" name="Date Placeholder 2"/>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52</a:t>
            </a:fld>
            <a:endParaRPr lang="en-US" dirty="0"/>
          </a:p>
        </p:txBody>
      </p:sp>
    </p:spTree>
    <p:extLst>
      <p:ext uri="{BB962C8B-B14F-4D97-AF65-F5344CB8AC3E}">
        <p14:creationId xmlns:p14="http://schemas.microsoft.com/office/powerpoint/2010/main" val="7070082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Security Disability Resources</a:t>
            </a:r>
            <a:endParaRPr lang="en-US" dirty="0"/>
          </a:p>
        </p:txBody>
      </p:sp>
      <p:graphicFrame>
        <p:nvGraphicFramePr>
          <p:cNvPr id="7" name="Table 6" descr="Table with useful web resource links and links to Medicare products."/>
          <p:cNvGraphicFramePr>
            <a:graphicFrameLocks noGrp="1"/>
          </p:cNvGraphicFramePr>
          <p:nvPr>
            <p:extLst>
              <p:ext uri="{D42A27DB-BD31-4B8C-83A1-F6EECF244321}">
                <p14:modId xmlns:p14="http://schemas.microsoft.com/office/powerpoint/2010/main" val="4034947511"/>
              </p:ext>
            </p:extLst>
          </p:nvPr>
        </p:nvGraphicFramePr>
        <p:xfrm>
          <a:off x="628650" y="1149461"/>
          <a:ext cx="7886700" cy="5082197"/>
        </p:xfrm>
        <a:graphic>
          <a:graphicData uri="http://schemas.openxmlformats.org/drawingml/2006/table">
            <a:tbl>
              <a:tblPr firstRow="1" bandRow="1">
                <a:tableStyleId>{5C22544A-7EE6-4342-B048-85BDC9FD1C3A}</a:tableStyleId>
              </a:tblPr>
              <a:tblGrid>
                <a:gridCol w="7886700"/>
              </a:tblGrid>
              <a:tr h="560859">
                <a:tc>
                  <a:txBody>
                    <a:bodyPr/>
                    <a:lstStyle/>
                    <a:p>
                      <a:pPr marL="0" marR="0" algn="ctr">
                        <a:lnSpc>
                          <a:spcPct val="100000"/>
                        </a:lnSpc>
                        <a:spcBef>
                          <a:spcPts val="600"/>
                        </a:spcBef>
                        <a:spcAft>
                          <a:spcPts val="0"/>
                        </a:spcAft>
                      </a:pPr>
                      <a:r>
                        <a:rPr lang="en-US" sz="2200" dirty="0" smtClean="0">
                          <a:effectLst/>
                        </a:rPr>
                        <a:t>SSA Publications</a:t>
                      </a:r>
                      <a:endParaRPr lang="en-US" sz="2200" dirty="0">
                        <a:effectLst/>
                        <a:latin typeface="Calibri"/>
                        <a:ea typeface="Calibri"/>
                        <a:cs typeface="Times New Roman"/>
                      </a:endParaRPr>
                    </a:p>
                  </a:txBody>
                  <a:tcPr marL="54873" marR="54873" marT="30392" marB="30392"/>
                </a:tc>
              </a:tr>
              <a:tr h="4521338">
                <a:tc>
                  <a:txBody>
                    <a:bodyPr/>
                    <a:lstStyle/>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“Working While Disabled”</a:t>
                      </a:r>
                      <a:br>
                        <a:rPr kumimoji="0" lang="en-US" sz="1800" b="1" i="0" u="none" strike="noStrike" kern="1200" cap="none" spc="0" normalizeH="0" baseline="0" noProof="0" dirty="0" smtClean="0">
                          <a:ln>
                            <a:noFill/>
                          </a:ln>
                          <a:solidFill>
                            <a:prstClr val="black"/>
                          </a:solidFill>
                          <a:effectLst/>
                          <a:uLnTx/>
                          <a:uFillTx/>
                          <a:latin typeface="+mn-lt"/>
                          <a:ea typeface="+mn-ea"/>
                          <a:cs typeface="+mn-cs"/>
                        </a:rPr>
                      </a:b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3"/>
                        </a:rPr>
                        <a:t>ssa.gov/pubs/EN-05-10095.pdf</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“Disability Benefits”</a:t>
                      </a:r>
                      <a:br>
                        <a:rPr kumimoji="0" lang="en-US" sz="1800" b="1" i="0" u="none" strike="noStrike" kern="1200" cap="none" spc="0" normalizeH="0" baseline="0" noProof="0" dirty="0" smtClean="0">
                          <a:ln>
                            <a:noFill/>
                          </a:ln>
                          <a:solidFill>
                            <a:prstClr val="black"/>
                          </a:solidFill>
                          <a:effectLst/>
                          <a:uLnTx/>
                          <a:uFillTx/>
                          <a:latin typeface="+mn-lt"/>
                          <a:ea typeface="+mn-ea"/>
                          <a:cs typeface="+mn-cs"/>
                        </a:rPr>
                      </a:b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4"/>
                        </a:rPr>
                        <a:t>ssa.gov/pubs/EN-05-10029.pdf</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“Medicare”</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a:r>
                      <a:br>
                        <a:rPr kumimoji="0" lang="en-US" sz="1800" b="0" i="0" u="none" strike="noStrike" kern="1200" cap="none" spc="0" normalizeH="0" baseline="0" noProof="0" dirty="0" smtClean="0">
                          <a:ln>
                            <a:noFill/>
                          </a:ln>
                          <a:solidFill>
                            <a:prstClr val="black"/>
                          </a:solidFill>
                          <a:effectLst/>
                          <a:uLnTx/>
                          <a:uFillTx/>
                          <a:latin typeface="+mn-lt"/>
                          <a:ea typeface="+mn-ea"/>
                          <a:cs typeface="+mn-cs"/>
                        </a:rPr>
                      </a:b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5"/>
                        </a:rPr>
                        <a:t>ssa.gov/pubs/EN-05-10043.pdf</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a:t>
                      </a:r>
                      <a:r>
                        <a:rPr lang="en-US" sz="1800" b="1" dirty="0" smtClean="0"/>
                        <a:t>What You Need to Know When You Get Social Security Disability Benefits”</a:t>
                      </a:r>
                      <a:r>
                        <a:rPr lang="en-US" sz="1800" dirty="0" smtClean="0"/>
                        <a:t/>
                      </a:r>
                      <a:br>
                        <a:rPr lang="en-US" sz="1800" dirty="0" smtClean="0"/>
                      </a:br>
                      <a:r>
                        <a:rPr lang="en-US" sz="1800" dirty="0" smtClean="0">
                          <a:hlinkClick r:id="rId6"/>
                        </a:rPr>
                        <a:t>ssa.gov/pubs/EN-05-10153.pdf</a:t>
                      </a:r>
                      <a:endParaRPr lang="en-US" sz="1800" dirty="0" smtClean="0"/>
                    </a:p>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a:t>
                      </a:r>
                      <a:r>
                        <a:rPr lang="en-US" sz="1800" b="1" dirty="0" smtClean="0"/>
                        <a:t>Benefits For Children With Disabilities”</a:t>
                      </a:r>
                      <a:r>
                        <a:rPr lang="en-US" sz="1800" dirty="0" smtClean="0"/>
                        <a:t/>
                      </a:r>
                      <a:br>
                        <a:rPr lang="en-US" sz="1800" dirty="0" smtClean="0"/>
                      </a:br>
                      <a:r>
                        <a:rPr lang="en-US" sz="1800" dirty="0" smtClean="0">
                          <a:hlinkClick r:id="rId7"/>
                        </a:rPr>
                        <a:t>ssa.gov/pubs/EN-05-10026.pdf</a:t>
                      </a:r>
                      <a:r>
                        <a:rPr lang="en-US" sz="1800" dirty="0" smtClean="0"/>
                        <a:t> </a:t>
                      </a:r>
                    </a:p>
                    <a:p>
                      <a:pPr marL="228600" marR="0" lvl="0" indent="-228600" algn="l" defTabSz="914400" rtl="0" eaLnBrk="1" fontAlgn="auto" latinLnBrk="0" hangingPunct="1">
                        <a:lnSpc>
                          <a:spcPct val="100000"/>
                        </a:lnSpc>
                        <a:spcBef>
                          <a:spcPts val="600"/>
                        </a:spcBef>
                        <a:spcAft>
                          <a:spcPts val="0"/>
                        </a:spcAft>
                        <a:buClrTx/>
                        <a:buSzTx/>
                        <a:buFont typeface="+mj-lt"/>
                        <a:buAutoNum type="arabicPeriod"/>
                        <a:tabLst/>
                        <a:defRPr/>
                      </a:pPr>
                      <a:r>
                        <a:rPr kumimoji="0" lang="en-US" sz="1800" b="1" i="0" u="none" strike="noStrike" kern="1200" cap="none" spc="0" normalizeH="0" baseline="0" noProof="0" dirty="0" smtClean="0">
                          <a:ln>
                            <a:noFill/>
                          </a:ln>
                          <a:solidFill>
                            <a:prstClr val="black"/>
                          </a:solidFill>
                          <a:effectLst/>
                          <a:uLnTx/>
                          <a:uFillTx/>
                          <a:latin typeface="+mn-lt"/>
                          <a:ea typeface="+mn-ea"/>
                          <a:cs typeface="+mn-cs"/>
                        </a:rPr>
                        <a:t>“The Appeals Process”</a:t>
                      </a:r>
                      <a:br>
                        <a:rPr kumimoji="0" lang="en-US" sz="1800" b="1" i="0" u="none" strike="noStrike" kern="1200" cap="none" spc="0" normalizeH="0" baseline="0" noProof="0" dirty="0" smtClean="0">
                          <a:ln>
                            <a:noFill/>
                          </a:ln>
                          <a:solidFill>
                            <a:prstClr val="black"/>
                          </a:solidFill>
                          <a:effectLst/>
                          <a:uLnTx/>
                          <a:uFillTx/>
                          <a:latin typeface="+mn-lt"/>
                          <a:ea typeface="+mn-ea"/>
                          <a:cs typeface="+mn-cs"/>
                        </a:rPr>
                      </a:b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8"/>
                        </a:rPr>
                        <a:t>ssa.gov/pubs/EN-05-10041.pdf</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600"/>
                        </a:spcBef>
                        <a:spcAft>
                          <a:spcPts val="0"/>
                        </a:spcAft>
                        <a:buClrTx/>
                        <a:buSzTx/>
                        <a:buFont typeface="+mj-lt"/>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For more disability publications, visit </a:t>
                      </a: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9"/>
                        </a:rPr>
                        <a:t>ssa.gov/pubs/</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 </a:t>
                      </a:r>
                    </a:p>
                  </a:txBody>
                  <a:tcPr marL="54873" marR="54873" marT="30392" marB="30392"/>
                </a:tc>
              </a:tr>
            </a:tbl>
          </a:graphicData>
        </a:graphic>
      </p:graphicFrame>
      <p:sp>
        <p:nvSpPr>
          <p:cNvPr id="3" name="Date Placeholder 2"/>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53</a:t>
            </a:fld>
            <a:endParaRPr lang="en-US" dirty="0"/>
          </a:p>
        </p:txBody>
      </p:sp>
    </p:spTree>
    <p:extLst>
      <p:ext uri="{BB962C8B-B14F-4D97-AF65-F5344CB8AC3E}">
        <p14:creationId xmlns:p14="http://schemas.microsoft.com/office/powerpoint/2010/main" val="26263413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Acronyms</a:t>
            </a:r>
            <a:endParaRPr lang="en-US" dirty="0"/>
          </a:p>
        </p:txBody>
      </p:sp>
      <p:sp>
        <p:nvSpPr>
          <p:cNvPr id="3" name="Content Placeholder 2"/>
          <p:cNvSpPr>
            <a:spLocks noGrp="1"/>
          </p:cNvSpPr>
          <p:nvPr>
            <p:ph idx="1"/>
          </p:nvPr>
        </p:nvSpPr>
        <p:spPr>
          <a:xfrm>
            <a:off x="411480" y="1267326"/>
            <a:ext cx="8351520" cy="5179194"/>
          </a:xfrm>
        </p:spPr>
        <p:txBody>
          <a:bodyPr numCol="2"/>
          <a:lstStyle/>
          <a:p>
            <a:pPr marL="0" indent="0">
              <a:buNone/>
            </a:pPr>
            <a:r>
              <a:rPr lang="en-US" sz="2000" b="1" dirty="0"/>
              <a:t>ALS</a:t>
            </a:r>
            <a:r>
              <a:rPr lang="en-US" sz="2000" dirty="0"/>
              <a:t> Amyotrophic Lateral Sclerosis </a:t>
            </a:r>
          </a:p>
          <a:p>
            <a:pPr marL="0" indent="0">
              <a:buNone/>
            </a:pPr>
            <a:r>
              <a:rPr lang="en-US" sz="2000" b="1" dirty="0"/>
              <a:t>CAL</a:t>
            </a:r>
            <a:r>
              <a:rPr lang="en-US" sz="2000" dirty="0"/>
              <a:t> Compassionate Allowance </a:t>
            </a:r>
          </a:p>
          <a:p>
            <a:pPr marL="0" indent="0">
              <a:buNone/>
            </a:pPr>
            <a:r>
              <a:rPr lang="en-US" sz="2000" b="1" dirty="0"/>
              <a:t>CHIP</a:t>
            </a:r>
            <a:r>
              <a:rPr lang="en-US" sz="2000" dirty="0"/>
              <a:t> Children’s Health Insurance Program </a:t>
            </a:r>
          </a:p>
          <a:p>
            <a:pPr marL="0" indent="0">
              <a:buNone/>
            </a:pPr>
            <a:r>
              <a:rPr lang="en-US" sz="2000" b="1" dirty="0"/>
              <a:t>CMS</a:t>
            </a:r>
            <a:r>
              <a:rPr lang="en-US" sz="2000" dirty="0"/>
              <a:t> Centers for Medicare &amp; Medicaid Services </a:t>
            </a:r>
          </a:p>
          <a:p>
            <a:pPr marL="0" indent="0">
              <a:buNone/>
            </a:pPr>
            <a:r>
              <a:rPr lang="en-US" sz="2000" b="1" dirty="0"/>
              <a:t>EGHP</a:t>
            </a:r>
            <a:r>
              <a:rPr lang="en-US" sz="2000" dirty="0"/>
              <a:t> Employer Group Health Plan </a:t>
            </a:r>
          </a:p>
          <a:p>
            <a:pPr marL="0" indent="0">
              <a:buNone/>
            </a:pPr>
            <a:r>
              <a:rPr lang="en-US" sz="2000" b="1" dirty="0"/>
              <a:t>ESRD</a:t>
            </a:r>
            <a:r>
              <a:rPr lang="en-US" sz="2000" dirty="0"/>
              <a:t> End-Stage Renal Disease </a:t>
            </a:r>
          </a:p>
          <a:p>
            <a:pPr marL="0" indent="0">
              <a:buNone/>
            </a:pPr>
            <a:r>
              <a:rPr lang="en-US" sz="2000" b="1" dirty="0"/>
              <a:t>FPL</a:t>
            </a:r>
            <a:r>
              <a:rPr lang="en-US" sz="2000" dirty="0"/>
              <a:t> Federal Poverty Level </a:t>
            </a:r>
          </a:p>
          <a:p>
            <a:pPr marL="0" indent="0">
              <a:buNone/>
            </a:pPr>
            <a:r>
              <a:rPr lang="en-US" sz="2000" b="1" dirty="0"/>
              <a:t>IEP</a:t>
            </a:r>
            <a:r>
              <a:rPr lang="en-US" sz="2000" dirty="0"/>
              <a:t> Initial Enrollment Period </a:t>
            </a:r>
          </a:p>
          <a:p>
            <a:pPr marL="0" indent="0">
              <a:buNone/>
            </a:pPr>
            <a:r>
              <a:rPr lang="en-US" sz="2000" b="1" dirty="0"/>
              <a:t>MA</a:t>
            </a:r>
            <a:r>
              <a:rPr lang="en-US" sz="2000" dirty="0"/>
              <a:t> Medicare Advantage </a:t>
            </a:r>
          </a:p>
          <a:p>
            <a:pPr marL="0" indent="0">
              <a:buNone/>
            </a:pPr>
            <a:r>
              <a:rPr lang="en-US" sz="2000" b="1" dirty="0"/>
              <a:t>NTP</a:t>
            </a:r>
            <a:r>
              <a:rPr lang="en-US" sz="2000" dirty="0"/>
              <a:t> National Training Program </a:t>
            </a:r>
          </a:p>
          <a:p>
            <a:pPr marL="0" indent="0">
              <a:buNone/>
            </a:pPr>
            <a:r>
              <a:rPr lang="en-US" sz="2000" b="1" dirty="0"/>
              <a:t>QDWI</a:t>
            </a:r>
            <a:r>
              <a:rPr lang="en-US" sz="2000" dirty="0"/>
              <a:t> Qualified Disabled Working Individual </a:t>
            </a:r>
          </a:p>
          <a:p>
            <a:pPr marL="0" indent="0">
              <a:buNone/>
            </a:pPr>
            <a:r>
              <a:rPr lang="en-US" sz="2000" b="1" dirty="0"/>
              <a:t>QI</a:t>
            </a:r>
            <a:r>
              <a:rPr lang="en-US" sz="2000" dirty="0"/>
              <a:t> Qualified Individual </a:t>
            </a:r>
          </a:p>
          <a:p>
            <a:pPr marL="0" indent="0">
              <a:buNone/>
            </a:pPr>
            <a:r>
              <a:rPr lang="en-US" sz="2000" b="1" dirty="0"/>
              <a:t>QMB</a:t>
            </a:r>
            <a:r>
              <a:rPr lang="en-US" sz="2000" dirty="0"/>
              <a:t> Qualified Medicare Beneficiary </a:t>
            </a:r>
          </a:p>
          <a:p>
            <a:pPr marL="0" indent="0">
              <a:buNone/>
            </a:pPr>
            <a:r>
              <a:rPr lang="en-US" sz="2000" b="1" dirty="0"/>
              <a:t>RRB</a:t>
            </a:r>
            <a:r>
              <a:rPr lang="en-US" sz="2000" dirty="0"/>
              <a:t> Railroad Retirement Board </a:t>
            </a:r>
          </a:p>
          <a:p>
            <a:pPr marL="0" indent="0">
              <a:buNone/>
            </a:pPr>
            <a:r>
              <a:rPr lang="en-US" sz="2000" b="1" dirty="0"/>
              <a:t>SHIP</a:t>
            </a:r>
            <a:r>
              <a:rPr lang="en-US" sz="2000" dirty="0"/>
              <a:t> State Health Insurance Assistance Program </a:t>
            </a:r>
          </a:p>
          <a:p>
            <a:pPr marL="0" indent="0">
              <a:buNone/>
            </a:pPr>
            <a:r>
              <a:rPr lang="en-US" sz="2000" b="1" dirty="0"/>
              <a:t>SLMB</a:t>
            </a:r>
            <a:r>
              <a:rPr lang="en-US" sz="2000" dirty="0"/>
              <a:t> Specified Low-Income Medicare Beneficiary </a:t>
            </a:r>
          </a:p>
          <a:p>
            <a:pPr marL="0" indent="0">
              <a:buNone/>
            </a:pPr>
            <a:r>
              <a:rPr lang="en-US" sz="2000" b="1" dirty="0"/>
              <a:t>SSA</a:t>
            </a:r>
            <a:r>
              <a:rPr lang="en-US" sz="2000" dirty="0"/>
              <a:t> Social Security </a:t>
            </a:r>
          </a:p>
          <a:p>
            <a:pPr marL="0" indent="0">
              <a:buNone/>
            </a:pPr>
            <a:r>
              <a:rPr lang="en-US" sz="2000" b="1" dirty="0"/>
              <a:t>SSDI</a:t>
            </a:r>
            <a:r>
              <a:rPr lang="en-US" sz="2000" dirty="0"/>
              <a:t> Social Security Disability Insurance </a:t>
            </a:r>
          </a:p>
          <a:p>
            <a:pPr marL="0" indent="0">
              <a:buNone/>
            </a:pPr>
            <a:r>
              <a:rPr lang="en-US" sz="2000" b="1" dirty="0"/>
              <a:t>SSI</a:t>
            </a:r>
            <a:r>
              <a:rPr lang="en-US" sz="2000" dirty="0"/>
              <a:t> Supplemental Security Income </a:t>
            </a:r>
          </a:p>
          <a:p>
            <a:pPr marL="0" indent="0">
              <a:buNone/>
            </a:pPr>
            <a:r>
              <a:rPr lang="en-US" sz="2000" b="1" dirty="0"/>
              <a:t>TTY</a:t>
            </a:r>
            <a:r>
              <a:rPr lang="en-US" sz="2000" dirty="0"/>
              <a:t> Teletypewriter </a:t>
            </a:r>
          </a:p>
        </p:txBody>
      </p:sp>
      <p:sp>
        <p:nvSpPr>
          <p:cNvPr id="7" name="Date Placeholder 6"/>
          <p:cNvSpPr>
            <a:spLocks noGrp="1"/>
          </p:cNvSpPr>
          <p:nvPr>
            <p:ph type="dt" sz="half" idx="2"/>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54</a:t>
            </a:fld>
            <a:endParaRPr lang="en-US" dirty="0"/>
          </a:p>
        </p:txBody>
      </p:sp>
    </p:spTree>
    <p:extLst>
      <p:ext uri="{BB962C8B-B14F-4D97-AF65-F5344CB8AC3E}">
        <p14:creationId xmlns:p14="http://schemas.microsoft.com/office/powerpoint/2010/main" val="28160587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This Training is Provided by the</a:t>
            </a:r>
            <a:endParaRPr lang="en-US" dirty="0"/>
          </a:p>
        </p:txBody>
      </p:sp>
      <p:sp>
        <p:nvSpPr>
          <p:cNvPr id="10" name="Content Placeholder 2"/>
          <p:cNvSpPr txBox="1">
            <a:spLocks/>
          </p:cNvSpPr>
          <p:nvPr/>
        </p:nvSpPr>
        <p:spPr>
          <a:xfrm>
            <a:off x="381000" y="1117164"/>
            <a:ext cx="8414084" cy="50863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lang="en-US" dirty="0"/>
              <a:t>CMS National Training Program (NTP)</a:t>
            </a:r>
          </a:p>
          <a:p>
            <a:pPr marL="0" indent="0" algn="ctr">
              <a:spcBef>
                <a:spcPts val="600"/>
              </a:spcBef>
              <a:buNone/>
            </a:pPr>
            <a:endParaRPr lang="en-US" sz="900" dirty="0"/>
          </a:p>
          <a:p>
            <a:pPr marL="0" indent="0" algn="ctr">
              <a:spcBef>
                <a:spcPts val="600"/>
              </a:spcBef>
              <a:buNone/>
            </a:pPr>
            <a:r>
              <a:rPr lang="en-US" sz="2800" dirty="0" smtClean="0"/>
              <a:t>To </a:t>
            </a:r>
            <a:r>
              <a:rPr lang="en-US" sz="2800" dirty="0"/>
              <a:t>view all available NTP training materials, </a:t>
            </a:r>
          </a:p>
          <a:p>
            <a:pPr marL="0" indent="0" algn="ctr">
              <a:spcBef>
                <a:spcPts val="600"/>
              </a:spcBef>
              <a:buNone/>
            </a:pPr>
            <a:r>
              <a:rPr lang="en-US" sz="2800" dirty="0"/>
              <a:t>or to subscribe to our email list, visit</a:t>
            </a:r>
          </a:p>
          <a:p>
            <a:pPr marL="0" indent="0" algn="ctr">
              <a:spcBef>
                <a:spcPts val="600"/>
              </a:spcBef>
              <a:buNone/>
            </a:pPr>
            <a:r>
              <a:rPr lang="en-US" sz="2800" u="sng" dirty="0" smtClean="0">
                <a:hlinkClick r:id="rId3"/>
              </a:rPr>
              <a:t>CMS.gov/outreach-and-education/training/CMSNationalTrainingProgram</a:t>
            </a:r>
            <a:r>
              <a:rPr lang="en-US" sz="2800" dirty="0" smtClean="0"/>
              <a:t>.</a:t>
            </a:r>
          </a:p>
          <a:p>
            <a:pPr marL="0" indent="0" algn="ctr">
              <a:spcBef>
                <a:spcPts val="600"/>
              </a:spcBef>
              <a:buNone/>
            </a:pPr>
            <a:endParaRPr lang="en-US" sz="2800" dirty="0" smtClean="0"/>
          </a:p>
          <a:p>
            <a:pPr marL="0" indent="0" algn="ctr">
              <a:spcBef>
                <a:spcPts val="600"/>
              </a:spcBef>
              <a:buNone/>
            </a:pPr>
            <a:r>
              <a:rPr lang="en-US" sz="2800" dirty="0" smtClean="0"/>
              <a:t>Stay connected. </a:t>
            </a:r>
          </a:p>
          <a:p>
            <a:pPr marL="0" indent="0" algn="ctr">
              <a:spcBef>
                <a:spcPts val="600"/>
              </a:spcBef>
              <a:buNone/>
            </a:pPr>
            <a:r>
              <a:rPr lang="en-US" sz="2800" dirty="0" smtClean="0"/>
              <a:t>Contact </a:t>
            </a:r>
            <a:r>
              <a:rPr lang="en-US" sz="2800" dirty="0"/>
              <a:t>us at </a:t>
            </a:r>
            <a:r>
              <a:rPr lang="en-US" sz="2800" dirty="0" smtClean="0">
                <a:hlinkClick r:id="rId4"/>
              </a:rPr>
              <a:t>training@cms.hhs.gov</a:t>
            </a:r>
            <a:r>
              <a:rPr lang="en-US" sz="2800" dirty="0" smtClean="0"/>
              <a:t>, or </a:t>
            </a:r>
          </a:p>
          <a:p>
            <a:pPr marL="0" indent="0" algn="ctr">
              <a:spcBef>
                <a:spcPts val="600"/>
              </a:spcBef>
              <a:buNone/>
            </a:pPr>
            <a:r>
              <a:rPr lang="en-US" sz="2800" dirty="0" smtClean="0"/>
              <a:t>follow us       @CMSGov #CMSNTP</a:t>
            </a:r>
            <a:endParaRPr lang="en-US" sz="2800" dirty="0"/>
          </a:p>
          <a:p>
            <a:pPr marL="0" indent="0" algn="ctr">
              <a:spcBef>
                <a:spcPts val="600"/>
              </a:spcBef>
              <a:buNone/>
            </a:pPr>
            <a:endParaRPr lang="en-US" sz="2800" dirty="0" smtClean="0"/>
          </a:p>
          <a:p>
            <a:pPr marL="0" indent="0">
              <a:buNone/>
            </a:pPr>
            <a:endParaRPr lang="en-US" dirty="0"/>
          </a:p>
        </p:txBody>
      </p:sp>
      <p:pic>
        <p:nvPicPr>
          <p:cNvPr id="11" name="Picture 10" descr="Twitter icon" title="Final presentation slide">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9087" y="5422177"/>
            <a:ext cx="406400" cy="406400"/>
          </a:xfrm>
          <a:prstGeom prst="rect">
            <a:avLst/>
          </a:prstGeom>
        </p:spPr>
      </p:pic>
    </p:spTree>
    <p:extLst>
      <p:ext uri="{BB962C8B-B14F-4D97-AF65-F5344CB8AC3E}">
        <p14:creationId xmlns:p14="http://schemas.microsoft.com/office/powerpoint/2010/main" val="16424694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Disability </a:t>
            </a:r>
            <a:endParaRPr lang="en-US" dirty="0"/>
          </a:p>
        </p:txBody>
      </p:sp>
      <p:sp>
        <p:nvSpPr>
          <p:cNvPr id="3" name="Content Placeholder 2"/>
          <p:cNvSpPr>
            <a:spLocks noGrp="1"/>
          </p:cNvSpPr>
          <p:nvPr>
            <p:ph idx="1"/>
          </p:nvPr>
        </p:nvSpPr>
        <p:spPr/>
        <p:txBody>
          <a:bodyPr/>
          <a:lstStyle/>
          <a:p>
            <a:r>
              <a:rPr lang="en-US" dirty="0" smtClean="0"/>
              <a:t>Social Security defines a disability as the </a:t>
            </a:r>
          </a:p>
          <a:p>
            <a:pPr lvl="1" indent="-293688"/>
            <a:r>
              <a:rPr lang="en-US" dirty="0" smtClean="0"/>
              <a:t>Inability to do substantial work because of a medical (physical or mental) condition or combination of impairments, and </a:t>
            </a:r>
          </a:p>
          <a:p>
            <a:pPr lvl="1" indent="-293688"/>
            <a:r>
              <a:rPr lang="en-US" dirty="0" smtClean="0"/>
              <a:t>Inability expected to last at least 12 months or to result in death</a:t>
            </a:r>
          </a:p>
          <a:p>
            <a:r>
              <a:rPr lang="en-US" dirty="0" smtClean="0"/>
              <a:t>Considers age, education, and work experience</a:t>
            </a:r>
          </a:p>
          <a:p>
            <a:r>
              <a:rPr lang="en-US" dirty="0" smtClean="0"/>
              <a:t>Visit </a:t>
            </a:r>
            <a:r>
              <a:rPr lang="en-US" dirty="0" smtClean="0">
                <a:hlinkClick r:id="rId3"/>
              </a:rPr>
              <a:t>socialsecurity.gov/disabilityfacts/</a:t>
            </a:r>
            <a:r>
              <a:rPr lang="en-US" dirty="0" smtClean="0"/>
              <a:t> </a:t>
            </a:r>
          </a:p>
          <a:p>
            <a:endParaRPr lang="en-US" dirty="0" smtClean="0"/>
          </a:p>
          <a:p>
            <a:endParaRPr lang="en-US" dirty="0"/>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6</a:t>
            </a:fld>
            <a:endParaRPr lang="en-US" dirty="0"/>
          </a:p>
        </p:txBody>
      </p:sp>
    </p:spTree>
    <p:extLst>
      <p:ext uri="{BB962C8B-B14F-4D97-AF65-F5344CB8AC3E}">
        <p14:creationId xmlns:p14="http://schemas.microsoft.com/office/powerpoint/2010/main" val="61688901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Process for Determining Disability</a:t>
            </a:r>
          </a:p>
        </p:txBody>
      </p:sp>
      <p:sp>
        <p:nvSpPr>
          <p:cNvPr id="436227" name="Rectangle 3"/>
          <p:cNvSpPr>
            <a:spLocks noGrp="1" noChangeArrowheads="1"/>
          </p:cNvSpPr>
          <p:nvPr>
            <p:ph idx="1"/>
          </p:nvPr>
        </p:nvSpPr>
        <p:spPr/>
        <p:txBody>
          <a:bodyPr/>
          <a:lstStyle/>
          <a:p>
            <a:r>
              <a:rPr lang="en-US" dirty="0" smtClean="0"/>
              <a:t>Social Security uses a 5-step process to decide if you’re disabled</a:t>
            </a:r>
          </a:p>
          <a:p>
            <a:pPr marL="806450" lvl="1" indent="-409575">
              <a:buFont typeface="+mj-lt"/>
              <a:buAutoNum type="arabicPeriod"/>
            </a:pPr>
            <a:r>
              <a:rPr lang="en-US" dirty="0" smtClean="0"/>
              <a:t>Are you working? </a:t>
            </a:r>
          </a:p>
          <a:p>
            <a:pPr marL="806450" lvl="1" indent="-409575">
              <a:buFont typeface="+mj-lt"/>
              <a:buAutoNum type="arabicPeriod"/>
            </a:pPr>
            <a:r>
              <a:rPr lang="en-US" dirty="0" smtClean="0"/>
              <a:t>Is your medical condition “severe”?</a:t>
            </a:r>
          </a:p>
          <a:p>
            <a:pPr marL="806450" lvl="1" indent="-409575">
              <a:buFont typeface="+mj-lt"/>
              <a:buAutoNum type="arabicPeriod"/>
            </a:pPr>
            <a:r>
              <a:rPr lang="en-US" dirty="0" smtClean="0"/>
              <a:t>Is your medical condition on the “List of  Impairments” AND as severe as the list describes?</a:t>
            </a:r>
          </a:p>
          <a:p>
            <a:pPr marL="806450" lvl="1" indent="-409575">
              <a:buFont typeface="+mj-lt"/>
              <a:buAutoNum type="arabicPeriod"/>
            </a:pPr>
            <a:r>
              <a:rPr lang="en-US" dirty="0" smtClean="0"/>
              <a:t>Can you do the work you did before?</a:t>
            </a:r>
          </a:p>
          <a:p>
            <a:pPr marL="806450" lvl="1" indent="-409575">
              <a:buFont typeface="+mj-lt"/>
              <a:buAutoNum type="arabicPeriod"/>
            </a:pPr>
            <a:r>
              <a:rPr lang="en-US" dirty="0" smtClean="0"/>
              <a:t>Can you do any other type of work? </a:t>
            </a:r>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7</a:t>
            </a:fld>
            <a:endParaRPr lang="en-US" dirty="0"/>
          </a:p>
        </p:txBody>
      </p:sp>
    </p:spTree>
    <p:extLst>
      <p:ext uri="{BB962C8B-B14F-4D97-AF65-F5344CB8AC3E}">
        <p14:creationId xmlns:p14="http://schemas.microsoft.com/office/powerpoint/2010/main" val="135901245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4" name="Title 1"/>
          <p:cNvSpPr>
            <a:spLocks noGrp="1"/>
          </p:cNvSpPr>
          <p:nvPr>
            <p:ph type="title"/>
          </p:nvPr>
        </p:nvSpPr>
        <p:spPr/>
        <p:txBody>
          <a:bodyPr>
            <a:normAutofit fontScale="90000"/>
          </a:bodyPr>
          <a:lstStyle/>
          <a:p>
            <a:r>
              <a:rPr lang="en-US" dirty="0" smtClean="0"/>
              <a:t>Social Security Programs for</a:t>
            </a:r>
            <a:br>
              <a:rPr lang="en-US" dirty="0" smtClean="0"/>
            </a:br>
            <a:r>
              <a:rPr lang="en-US" dirty="0" smtClean="0"/>
              <a:t>People With Disabilities </a:t>
            </a:r>
          </a:p>
        </p:txBody>
      </p:sp>
      <p:sp>
        <p:nvSpPr>
          <p:cNvPr id="48130" name="Content Placeholder 2"/>
          <p:cNvSpPr>
            <a:spLocks noGrp="1"/>
          </p:cNvSpPr>
          <p:nvPr>
            <p:ph idx="1"/>
          </p:nvPr>
        </p:nvSpPr>
        <p:spPr/>
        <p:txBody>
          <a:bodyPr/>
          <a:lstStyle/>
          <a:p>
            <a:r>
              <a:rPr lang="en-US" dirty="0" smtClean="0"/>
              <a:t>Social Security Disability Insurance (SSDI) and Supplemental Security Income (SSI) Disability</a:t>
            </a:r>
          </a:p>
          <a:p>
            <a:pPr lvl="1" indent="-293688"/>
            <a:r>
              <a:rPr lang="en-US" dirty="0" smtClean="0"/>
              <a:t>Federal programs provide monthly cash benefits for people with disabilities</a:t>
            </a:r>
          </a:p>
          <a:p>
            <a:pPr lvl="1" indent="-293688"/>
            <a:r>
              <a:rPr lang="en-US" dirty="0" smtClean="0"/>
              <a:t>Administered by Social Security (SSA)</a:t>
            </a:r>
          </a:p>
          <a:p>
            <a:pPr lvl="1" indent="-293688"/>
            <a:r>
              <a:rPr lang="en-US" dirty="0" smtClean="0"/>
              <a:t>Programs don’t provide monthly cash benefits for people with partial or short-term disability </a:t>
            </a:r>
          </a:p>
          <a:p>
            <a:pPr lvl="1" indent="-293688"/>
            <a:r>
              <a:rPr lang="en-US" dirty="0" smtClean="0"/>
              <a:t>Certain family members of disabled workers can also get monthly cash benefits from SSA</a:t>
            </a:r>
          </a:p>
          <a:p>
            <a:pPr lvl="1"/>
            <a:endParaRPr lang="en-US" dirty="0" smtClean="0"/>
          </a:p>
        </p:txBody>
      </p:sp>
      <p:sp>
        <p:nvSpPr>
          <p:cNvPr id="5" name="Date Placeholder 4"/>
          <p:cNvSpPr>
            <a:spLocks noGrp="1"/>
          </p:cNvSpPr>
          <p:nvPr>
            <p:ph type="dt" sz="half" idx="10"/>
          </p:nvPr>
        </p:nvSpPr>
        <p:spPr/>
        <p:txBody>
          <a:bodyPr/>
          <a:lstStyle/>
          <a:p>
            <a:r>
              <a:rPr lang="en-US" smtClean="0"/>
              <a:t>July 2017</a:t>
            </a:r>
            <a:endParaRPr lang="en-US" dirty="0"/>
          </a:p>
        </p:txBody>
      </p:sp>
      <p:sp>
        <p:nvSpPr>
          <p:cNvPr id="6" name="Footer Placeholder 5"/>
          <p:cNvSpPr>
            <a:spLocks noGrp="1"/>
          </p:cNvSpPr>
          <p:nvPr>
            <p:ph type="ftr" sz="quarter" idx="11"/>
          </p:nvPr>
        </p:nvSpPr>
        <p:spPr/>
        <p:txBody>
          <a:bodyPr/>
          <a:lstStyle/>
          <a:p>
            <a:r>
              <a:rPr lang="en-US" smtClean="0"/>
              <a:t>Medicare and Other Programs for People With Disabilities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8</a:t>
            </a:fld>
            <a:endParaRPr lang="en-US" dirty="0"/>
          </a:p>
        </p:txBody>
      </p:sp>
    </p:spTree>
    <p:extLst>
      <p:ext uri="{BB962C8B-B14F-4D97-AF65-F5344CB8AC3E}">
        <p14:creationId xmlns:p14="http://schemas.microsoft.com/office/powerpoint/2010/main" val="32662322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Social Security </a:t>
            </a:r>
            <a:br>
              <a:rPr lang="en-US" dirty="0" smtClean="0"/>
            </a:br>
            <a:r>
              <a:rPr lang="en-US" dirty="0" smtClean="0"/>
              <a:t>Disability Insurance (SSDI)</a:t>
            </a:r>
            <a:endParaRPr lang="en-US" dirty="0"/>
          </a:p>
        </p:txBody>
      </p:sp>
      <p:sp>
        <p:nvSpPr>
          <p:cNvPr id="3" name="Content Placeholder 2"/>
          <p:cNvSpPr>
            <a:spLocks noGrp="1"/>
          </p:cNvSpPr>
          <p:nvPr>
            <p:ph idx="1"/>
          </p:nvPr>
        </p:nvSpPr>
        <p:spPr/>
        <p:txBody>
          <a:bodyPr/>
          <a:lstStyle/>
          <a:p>
            <a:r>
              <a:rPr lang="en-US" dirty="0" smtClean="0"/>
              <a:t>SSDI pays monthly cash benefits if you meet the Social Security definition of disability</a:t>
            </a:r>
          </a:p>
          <a:p>
            <a:pPr lvl="1" indent="-293688"/>
            <a:r>
              <a:rPr lang="en-US" dirty="0" smtClean="0"/>
              <a:t>To you and certain members of your family </a:t>
            </a:r>
          </a:p>
          <a:p>
            <a:pPr lvl="1" indent="-293688"/>
            <a:r>
              <a:rPr lang="en-US" dirty="0" smtClean="0"/>
              <a:t>If you’re insured, meaning y</a:t>
            </a:r>
            <a:r>
              <a:rPr lang="en-US" sz="2800" dirty="0" smtClean="0"/>
              <a:t>ou:</a:t>
            </a:r>
          </a:p>
          <a:p>
            <a:pPr marL="1028700" lvl="2" indent="-293688"/>
            <a:r>
              <a:rPr lang="en-US" sz="2400" dirty="0" smtClean="0"/>
              <a:t>Worked </a:t>
            </a:r>
            <a:r>
              <a:rPr lang="en-US" sz="2400" dirty="0"/>
              <a:t>long enough </a:t>
            </a:r>
            <a:endParaRPr lang="en-US" sz="2400" dirty="0" smtClean="0"/>
          </a:p>
          <a:p>
            <a:pPr marL="1028700" lvl="2" indent="-293688"/>
            <a:r>
              <a:rPr lang="en-US" sz="2400" dirty="0" smtClean="0"/>
              <a:t>Worked recently enough</a:t>
            </a:r>
          </a:p>
          <a:p>
            <a:pPr marL="1028700" lvl="2" indent="-293688"/>
            <a:r>
              <a:rPr lang="en-US" sz="2400" dirty="0" smtClean="0"/>
              <a:t>Paid </a:t>
            </a:r>
            <a:r>
              <a:rPr lang="en-US" sz="2400" dirty="0"/>
              <a:t>SSA </a:t>
            </a:r>
            <a:r>
              <a:rPr lang="en-US" sz="2400" dirty="0" smtClean="0"/>
              <a:t>taxes</a:t>
            </a:r>
            <a:endParaRPr lang="en-US" sz="2400" dirty="0"/>
          </a:p>
          <a:p>
            <a:r>
              <a:rPr lang="en-US" dirty="0" smtClean="0"/>
              <a:t>Monthly cash benefit amount is based on average lifetime earnings</a:t>
            </a:r>
          </a:p>
        </p:txBody>
      </p:sp>
      <p:sp>
        <p:nvSpPr>
          <p:cNvPr id="7" name="Date Placeholder 6"/>
          <p:cNvSpPr>
            <a:spLocks noGrp="1"/>
          </p:cNvSpPr>
          <p:nvPr>
            <p:ph type="dt" sz="half" idx="10"/>
          </p:nvPr>
        </p:nvSpPr>
        <p:spPr/>
        <p:txBody>
          <a:bodyPr/>
          <a:lstStyle/>
          <a:p>
            <a:r>
              <a:rPr lang="en-US" smtClean="0"/>
              <a:t>July 2017</a:t>
            </a:r>
            <a:endParaRPr lang="en-US" dirty="0"/>
          </a:p>
        </p:txBody>
      </p:sp>
      <p:sp>
        <p:nvSpPr>
          <p:cNvPr id="8" name="Footer Placeholder 7"/>
          <p:cNvSpPr>
            <a:spLocks noGrp="1"/>
          </p:cNvSpPr>
          <p:nvPr>
            <p:ph type="ftr" sz="quarter" idx="11"/>
          </p:nvPr>
        </p:nvSpPr>
        <p:spPr/>
        <p:txBody>
          <a:bodyPr/>
          <a:lstStyle/>
          <a:p>
            <a:r>
              <a:rPr lang="en-US" smtClean="0"/>
              <a:t>Medicare and Other Programs for People With Disabilities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9</a:t>
            </a:fld>
            <a:endParaRPr lang="en-US" dirty="0"/>
          </a:p>
        </p:txBody>
      </p:sp>
    </p:spTree>
    <p:extLst>
      <p:ext uri="{BB962C8B-B14F-4D97-AF65-F5344CB8AC3E}">
        <p14:creationId xmlns:p14="http://schemas.microsoft.com/office/powerpoint/2010/main" val="3922539411"/>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4904</TotalTime>
  <Words>12316</Words>
  <Application>Microsoft Office PowerPoint</Application>
  <PresentationFormat>On-screen Show (4:3)</PresentationFormat>
  <Paragraphs>959</Paragraphs>
  <Slides>55</Slides>
  <Notes>55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55</vt:i4>
      </vt:variant>
    </vt:vector>
  </HeadingPairs>
  <TitlesOfParts>
    <vt:vector size="64" baseType="lpstr">
      <vt:lpstr>Arial</vt:lpstr>
      <vt:lpstr>Calibri</vt:lpstr>
      <vt:lpstr>Calibri </vt:lpstr>
      <vt:lpstr>Courier New</vt:lpstr>
      <vt:lpstr>Times New Roman</vt:lpstr>
      <vt:lpstr>Wingdings</vt:lpstr>
      <vt:lpstr>1_Custom Design</vt:lpstr>
      <vt:lpstr>2_Custom Design</vt:lpstr>
      <vt:lpstr>Custom Design</vt:lpstr>
      <vt:lpstr> </vt:lpstr>
      <vt:lpstr>Contents</vt:lpstr>
      <vt:lpstr>Session Objectives</vt:lpstr>
      <vt:lpstr>Lesson 1—Social Security for  People With Disabilities</vt:lpstr>
      <vt:lpstr>Background</vt:lpstr>
      <vt:lpstr>Defining Disability </vt:lpstr>
      <vt:lpstr>Process for Determining Disability</vt:lpstr>
      <vt:lpstr>Social Security Programs for People With Disabilities </vt:lpstr>
      <vt:lpstr>Social Security  Disability Insurance (SSDI)</vt:lpstr>
      <vt:lpstr>Who Can Get Social Security  Disability Benefits?</vt:lpstr>
      <vt:lpstr>Qualifying for Social Security  Disability Insurance</vt:lpstr>
      <vt:lpstr>“Recent Work” Test for Social  Security Disability Insurance</vt:lpstr>
      <vt:lpstr>“Duration of Work” Test for Social  Security Disability Insurance</vt:lpstr>
      <vt:lpstr>Waiting Period for Social Security  Disability Insurance (SSDI)</vt:lpstr>
      <vt:lpstr>Supplemental Security Income (SSI)</vt:lpstr>
      <vt:lpstr>Qualifying for Supplemental  Security Income (SSI) Disability</vt:lpstr>
      <vt:lpstr>Applying for Disability Benefits</vt:lpstr>
      <vt:lpstr>How to Apply for Disability Benefits</vt:lpstr>
      <vt:lpstr>Compassionate Allowances</vt:lpstr>
      <vt:lpstr>Disability Decision</vt:lpstr>
      <vt:lpstr>Create a “my Social Security” Account (socialsecurity.gov/myaccount)</vt:lpstr>
      <vt:lpstr>Check Your Knowledge―Question 1</vt:lpstr>
      <vt:lpstr>Lesson 2—Medicare for People With Disabilities</vt:lpstr>
      <vt:lpstr>What Is Medicare?</vt:lpstr>
      <vt:lpstr>The 4 Parts of Medicare</vt:lpstr>
      <vt:lpstr>Qualifying for Medicare Based on Disability</vt:lpstr>
      <vt:lpstr>Automatic Enrollment in Medicare</vt:lpstr>
      <vt:lpstr>Retroactive Entitlement to Medicare</vt:lpstr>
      <vt:lpstr>Information Received With  Retroactive Determination</vt:lpstr>
      <vt:lpstr>How Long Are You Entitled to Medicare? </vt:lpstr>
      <vt:lpstr>Check Your Knowledge―Question 2</vt:lpstr>
      <vt:lpstr>Lesson 3—Medicare Plan Choices  for People With Disabilities</vt:lpstr>
      <vt:lpstr>Medicare Plan Choices  for People With Disabilities</vt:lpstr>
      <vt:lpstr>Large Employee Group Health Plan (EGHP) and Medicare Due to a Disability</vt:lpstr>
      <vt:lpstr>Coordination of Benefits With Retiree Plans</vt:lpstr>
      <vt:lpstr>Medicare Supplement Insurance (Medigap) Policies for People With Disabilities</vt:lpstr>
      <vt:lpstr>Check Your Knowledge―Question 3</vt:lpstr>
      <vt:lpstr>Lesson 4—People with Disabilities and Other Programs </vt:lpstr>
      <vt:lpstr>Medicare for People With Disabilities  and the Health Insurance Marketplace</vt:lpstr>
      <vt:lpstr>Supplemental Security Income (SSI) and Medicaid Coverage</vt:lpstr>
      <vt:lpstr>Medicaid Overview</vt:lpstr>
      <vt:lpstr>How Are Medicare and Medicaid Different?</vt:lpstr>
      <vt:lpstr>Application</vt:lpstr>
      <vt:lpstr>What Are Medicare Savings Programs?</vt:lpstr>
      <vt:lpstr>Medicare Savings Programs in 2017</vt:lpstr>
      <vt:lpstr>Qualified Disabled Working  Individual (QDWI) Program</vt:lpstr>
      <vt:lpstr>Applying for Medicare Savings Programs</vt:lpstr>
      <vt:lpstr>What’s Extra Help? </vt:lpstr>
      <vt:lpstr>Applying for Extra Help</vt:lpstr>
      <vt:lpstr>Check Your Knowledge―Question 4</vt:lpstr>
      <vt:lpstr>Medicare and Other Programs for People With Disabilities Resources Guide</vt:lpstr>
      <vt:lpstr>Medicare and Other Programs for People With Disabilities Resources Guide (continued)</vt:lpstr>
      <vt:lpstr>Social Security Disability Resources</vt:lpstr>
      <vt:lpstr>Acronyms</vt:lpstr>
      <vt:lpstr>This Training is Provided by the</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Leslie Long</cp:lastModifiedBy>
  <cp:revision>325</cp:revision>
  <cp:lastPrinted>2016-03-21T10:41:59Z</cp:lastPrinted>
  <dcterms:created xsi:type="dcterms:W3CDTF">2015-11-05T17:26:50Z</dcterms:created>
  <dcterms:modified xsi:type="dcterms:W3CDTF">2017-07-05T21:00:38Z</dcterms:modified>
</cp:coreProperties>
</file>